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0"/>
  </p:notesMasterIdLst>
  <p:handoutMasterIdLst>
    <p:handoutMasterId r:id="rId21"/>
  </p:handoutMasterIdLst>
  <p:sldIdLst>
    <p:sldId id="2076138262" r:id="rId5"/>
    <p:sldId id="2076138503" r:id="rId6"/>
    <p:sldId id="2076138506" r:id="rId7"/>
    <p:sldId id="2076138507" r:id="rId8"/>
    <p:sldId id="2076138496" r:id="rId9"/>
    <p:sldId id="2076138509" r:id="rId10"/>
    <p:sldId id="2076138510" r:id="rId11"/>
    <p:sldId id="2076138511" r:id="rId12"/>
    <p:sldId id="2076138512" r:id="rId13"/>
    <p:sldId id="2076138516" r:id="rId14"/>
    <p:sldId id="2076138517" r:id="rId15"/>
    <p:sldId id="2076138520" r:id="rId16"/>
    <p:sldId id="2076138521" r:id="rId17"/>
    <p:sldId id="2076138481" r:id="rId18"/>
    <p:sldId id="2076138529"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FB6EE416-AF16-AF40-804B-633D4962DAEE}">
          <p14:sldIdLst>
            <p14:sldId id="2076138262"/>
            <p14:sldId id="2076138503"/>
            <p14:sldId id="2076138506"/>
            <p14:sldId id="2076138507"/>
            <p14:sldId id="2076138496"/>
            <p14:sldId id="2076138509"/>
            <p14:sldId id="2076138510"/>
            <p14:sldId id="2076138511"/>
            <p14:sldId id="2076138512"/>
            <p14:sldId id="2076138516"/>
            <p14:sldId id="2076138517"/>
            <p14:sldId id="2076138520"/>
            <p14:sldId id="2076138521"/>
            <p14:sldId id="2076138481"/>
            <p14:sldId id="207613852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AFD8"/>
    <a:srgbClr val="5A81C0"/>
    <a:srgbClr val="C07B94"/>
    <a:srgbClr val="272729"/>
    <a:srgbClr val="6E65D8"/>
    <a:srgbClr val="41C4DB"/>
    <a:srgbClr val="F6C2BD"/>
    <a:srgbClr val="3C3C3C"/>
    <a:srgbClr val="D2855C"/>
    <a:srgbClr val="F5F5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D169C-9BE5-47DB-BFDA-A196CB59859F}" v="204" dt="2021-11-24T01:54:01.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356" y="90"/>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mAP (%)</c:v>
                </c:pt>
              </c:strCache>
            </c:strRef>
          </c:tx>
          <c:spPr>
            <a:solidFill>
              <a:schemeClr val="accent1"/>
            </a:solidFill>
            <a:ln>
              <a:noFill/>
            </a:ln>
            <a:effectLst/>
          </c:spPr>
          <c:invertIfNegative val="0"/>
          <c:dPt>
            <c:idx val="3"/>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5-6671-4FC8-A198-586A63D4C3F8}"/>
              </c:ext>
            </c:extLst>
          </c:dPt>
          <c:dPt>
            <c:idx val="4"/>
            <c:invertIfNegative val="0"/>
            <c:bubble3D val="0"/>
            <c:spPr>
              <a:solidFill>
                <a:srgbClr val="FF9349"/>
              </a:solidFill>
              <a:ln>
                <a:noFill/>
              </a:ln>
              <a:effectLst/>
            </c:spPr>
            <c:extLst>
              <c:ext xmlns:c16="http://schemas.microsoft.com/office/drawing/2014/chart" uri="{C3380CC4-5D6E-409C-BE32-E72D297353CC}">
                <c16:uniqueId val="{00000004-6671-4FC8-A198-586A63D4C3F8}"/>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Student</c:v>
                </c:pt>
                <c:pt idx="1">
                  <c:v>Gradual Semi[1]</c:v>
                </c:pt>
                <c:pt idx="2">
                  <c:v>SESS[2]</c:v>
                </c:pt>
                <c:pt idx="3">
                  <c:v>Ours</c:v>
                </c:pt>
                <c:pt idx="4">
                  <c:v>Supervised</c:v>
                </c:pt>
              </c:strCache>
            </c:strRef>
          </c:cat>
          <c:val>
            <c:numRef>
              <c:f>Sheet1!$B$2:$B$6</c:f>
              <c:numCache>
                <c:formatCode>General</c:formatCode>
                <c:ptCount val="5"/>
                <c:pt idx="0">
                  <c:v>23.17</c:v>
                </c:pt>
                <c:pt idx="1">
                  <c:v>25.58</c:v>
                </c:pt>
                <c:pt idx="2">
                  <c:v>27.45</c:v>
                </c:pt>
                <c:pt idx="3">
                  <c:v>36.46</c:v>
                </c:pt>
                <c:pt idx="4">
                  <c:v>41.22</c:v>
                </c:pt>
              </c:numCache>
            </c:numRef>
          </c:val>
          <c:extLst>
            <c:ext xmlns:c16="http://schemas.microsoft.com/office/drawing/2014/chart" uri="{C3380CC4-5D6E-409C-BE32-E72D297353CC}">
              <c16:uniqueId val="{00000000-6671-4FC8-A198-586A63D4C3F8}"/>
            </c:ext>
          </c:extLst>
        </c:ser>
        <c:dLbls>
          <c:dLblPos val="outEnd"/>
          <c:showLegendKey val="0"/>
          <c:showVal val="1"/>
          <c:showCatName val="0"/>
          <c:showSerName val="0"/>
          <c:showPercent val="0"/>
          <c:showBubbleSize val="0"/>
        </c:dLbls>
        <c:gapWidth val="219"/>
        <c:overlap val="-27"/>
        <c:axId val="866268591"/>
        <c:axId val="866281551"/>
      </c:barChart>
      <c:catAx>
        <c:axId val="866268591"/>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err="1"/>
                  <a:t>mAP</a:t>
                </a:r>
                <a:endParaRPr lang="en-US" sz="2400"/>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66281551"/>
        <c:crosses val="autoZero"/>
        <c:auto val="1"/>
        <c:lblAlgn val="ctr"/>
        <c:lblOffset val="100"/>
        <c:noMultiLvlLbl val="0"/>
      </c:catAx>
      <c:valAx>
        <c:axId val="866281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662685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2/14/2022 2:50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2/14/2022 2:50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a:solidFill>
                  <a:srgbClr val="000000"/>
                </a:solidFill>
                <a:effectLst/>
                <a:latin typeface="Arial" panose="020B0604020202020204" pitchFamily="34" charset="0"/>
              </a:rPr>
              <a:t>Hello Everyone, I am Jianren Wang from CMU. Today I am going to talk about “</a:t>
            </a:r>
            <a:r>
              <a:rPr lang="en-US" sz="7200">
                <a:solidFill>
                  <a:srgbClr val="41C4DB"/>
                </a:solidFill>
              </a:rPr>
              <a:t>Semi-supervised 3D Object Detection via Temporal Graph Neural Networks</a:t>
            </a:r>
            <a:r>
              <a:rPr lang="en-US" sz="900" b="0" i="0" u="none" strike="noStrike">
                <a:solidFill>
                  <a:srgbClr val="000000"/>
                </a:solidFill>
                <a:effectLst/>
                <a:latin typeface="Arial" panose="020B0604020202020204" pitchFamily="34" charset="0"/>
              </a:rPr>
              <a:t>”. This is joint work with </a:t>
            </a:r>
            <a:r>
              <a:rPr lang="en-US" sz="900" b="0" i="0" u="none" strike="noStrike" err="1">
                <a:solidFill>
                  <a:srgbClr val="000000"/>
                </a:solidFill>
                <a:effectLst/>
                <a:latin typeface="Arial" panose="020B0604020202020204" pitchFamily="34" charset="0"/>
              </a:rPr>
              <a:t>Haiming</a:t>
            </a:r>
            <a:r>
              <a:rPr lang="en-US" sz="900" b="0" i="0" u="none" strike="noStrike">
                <a:solidFill>
                  <a:srgbClr val="000000"/>
                </a:solidFill>
                <a:effectLst/>
                <a:latin typeface="Arial" panose="020B0604020202020204" pitchFamily="34" charset="0"/>
              </a:rPr>
              <a:t>, Sid, Yi-Ting and David Held.</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2/14/2022 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10</a:t>
            </a:fld>
            <a:endParaRPr lang="en-US"/>
          </a:p>
        </p:txBody>
      </p:sp>
    </p:spTree>
    <p:extLst>
      <p:ext uri="{BB962C8B-B14F-4D97-AF65-F5344CB8AC3E}">
        <p14:creationId xmlns:p14="http://schemas.microsoft.com/office/powerpoint/2010/main" val="2237780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11</a:t>
            </a:fld>
            <a:endParaRPr lang="en-US"/>
          </a:p>
        </p:txBody>
      </p:sp>
    </p:spTree>
    <p:extLst>
      <p:ext uri="{BB962C8B-B14F-4D97-AF65-F5344CB8AC3E}">
        <p14:creationId xmlns:p14="http://schemas.microsoft.com/office/powerpoint/2010/main" val="792972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show our method successfully correct the false positive.</a:t>
            </a:r>
          </a:p>
        </p:txBody>
      </p:sp>
      <p:sp>
        <p:nvSpPr>
          <p:cNvPr id="4" name="Slide Number Placeholder 3"/>
          <p:cNvSpPr>
            <a:spLocks noGrp="1"/>
          </p:cNvSpPr>
          <p:nvPr>
            <p:ph type="sldNum" sz="quarter" idx="5"/>
          </p:nvPr>
        </p:nvSpPr>
        <p:spPr/>
        <p:txBody>
          <a:bodyPr/>
          <a:lstStyle/>
          <a:p>
            <a:fld id="{5396D739-4924-447F-A86D-10E8321BE204}" type="slidenum">
              <a:rPr lang="en-US" smtClean="0"/>
              <a:t>12</a:t>
            </a:fld>
            <a:endParaRPr lang="en-US"/>
          </a:p>
        </p:txBody>
      </p:sp>
    </p:spTree>
    <p:extLst>
      <p:ext uri="{BB962C8B-B14F-4D97-AF65-F5344CB8AC3E}">
        <p14:creationId xmlns:p14="http://schemas.microsoft.com/office/powerpoint/2010/main" val="1106832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Here we show our method successfully correct the false negative.</a:t>
            </a:r>
          </a:p>
          <a:p>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13</a:t>
            </a:fld>
            <a:endParaRPr lang="en-US"/>
          </a:p>
        </p:txBody>
      </p:sp>
    </p:spTree>
    <p:extLst>
      <p:ext uri="{BB962C8B-B14F-4D97-AF65-F5344CB8AC3E}">
        <p14:creationId xmlns:p14="http://schemas.microsoft.com/office/powerpoint/2010/main" val="378117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561854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209777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In this work, we focus on 3D object detection, which is an essential and fundamental problem in autonomous driving, object manipulation and augmented reality. </a:t>
            </a:r>
            <a:r>
              <a:rPr lang="en-US" b="0" i="0">
                <a:effectLst/>
                <a:latin typeface="Arial" panose="020B0604020202020204" pitchFamily="34" charset="0"/>
              </a:rPr>
              <a:t>In recent years, many approaches have emerged and achieve high performances on various benchmark datasets. </a:t>
            </a:r>
            <a:endParaRPr lang="en-US"/>
          </a:p>
          <a:p>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2</a:t>
            </a:fld>
            <a:endParaRPr lang="en-US"/>
          </a:p>
        </p:txBody>
      </p:sp>
    </p:spTree>
    <p:extLst>
      <p:ext uri="{BB962C8B-B14F-4D97-AF65-F5344CB8AC3E}">
        <p14:creationId xmlns:p14="http://schemas.microsoft.com/office/powerpoint/2010/main" val="312806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Arial" panose="020B0604020202020204" pitchFamily="34" charset="0"/>
              </a:rPr>
              <a:t>Despite the impressive performances, most of the existing approaches are strongly supervised and require the availability of a large amount of well-annotated 3D data.  Labeled 3D annotations are always time-consuming and expensive to collect</a:t>
            </a:r>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3</a:t>
            </a:fld>
            <a:endParaRPr lang="en-US"/>
          </a:p>
        </p:txBody>
      </p:sp>
    </p:spTree>
    <p:extLst>
      <p:ext uri="{BB962C8B-B14F-4D97-AF65-F5344CB8AC3E}">
        <p14:creationId xmlns:p14="http://schemas.microsoft.com/office/powerpoint/2010/main" val="193748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Arial" panose="020B0604020202020204" pitchFamily="34" charset="0"/>
              </a:rPr>
              <a:t>On the other hand, in most applications, point clouds are recorded over time as a data stream. A point cloud video contains richer </a:t>
            </a:r>
            <a:r>
              <a:rPr lang="en-US" b="0" i="0" err="1">
                <a:effectLst/>
                <a:latin typeface="Arial" panose="020B0604020202020204" pitchFamily="34" charset="0"/>
              </a:rPr>
              <a:t>spatio</a:t>
            </a:r>
            <a:r>
              <a:rPr lang="en-US" b="0" i="0">
                <a:effectLst/>
                <a:latin typeface="Arial" panose="020B0604020202020204" pitchFamily="34" charset="0"/>
              </a:rPr>
              <a:t> temporal information than a single frame.</a:t>
            </a:r>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4</a:t>
            </a:fld>
            <a:endParaRPr lang="en-US"/>
          </a:p>
        </p:txBody>
      </p:sp>
    </p:spTree>
    <p:extLst>
      <p:ext uri="{BB962C8B-B14F-4D97-AF65-F5344CB8AC3E}">
        <p14:creationId xmlns:p14="http://schemas.microsoft.com/office/powerpoint/2010/main" val="542204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overview of our proposed method.</a:t>
            </a:r>
          </a:p>
        </p:txBody>
      </p:sp>
      <p:sp>
        <p:nvSpPr>
          <p:cNvPr id="4" name="Slide Number Placeholder 3"/>
          <p:cNvSpPr>
            <a:spLocks noGrp="1"/>
          </p:cNvSpPr>
          <p:nvPr>
            <p:ph type="sldNum" sz="quarter" idx="5"/>
          </p:nvPr>
        </p:nvSpPr>
        <p:spPr/>
        <p:txBody>
          <a:bodyPr/>
          <a:lstStyle/>
          <a:p>
            <a:fld id="{5396D739-4924-447F-A86D-10E8321BE204}" type="slidenum">
              <a:rPr lang="en-US" smtClean="0"/>
              <a:t>5</a:t>
            </a:fld>
            <a:endParaRPr lang="en-US"/>
          </a:p>
        </p:txBody>
      </p:sp>
    </p:spTree>
    <p:extLst>
      <p:ext uri="{BB962C8B-B14F-4D97-AF65-F5344CB8AC3E}">
        <p14:creationId xmlns:p14="http://schemas.microsoft.com/office/powerpoint/2010/main" val="353458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a pretrained 3D object detector</a:t>
            </a:r>
          </a:p>
        </p:txBody>
      </p:sp>
      <p:sp>
        <p:nvSpPr>
          <p:cNvPr id="4" name="Slide Number Placeholder 3"/>
          <p:cNvSpPr>
            <a:spLocks noGrp="1"/>
          </p:cNvSpPr>
          <p:nvPr>
            <p:ph type="sldNum" sz="quarter" idx="5"/>
          </p:nvPr>
        </p:nvSpPr>
        <p:spPr/>
        <p:txBody>
          <a:bodyPr/>
          <a:lstStyle/>
          <a:p>
            <a:fld id="{5396D739-4924-447F-A86D-10E8321BE204}" type="slidenum">
              <a:rPr lang="en-US" smtClean="0"/>
              <a:t>6</a:t>
            </a:fld>
            <a:endParaRPr lang="en-US"/>
          </a:p>
        </p:txBody>
      </p:sp>
    </p:spTree>
    <p:extLst>
      <p:ext uri="{BB962C8B-B14F-4D97-AF65-F5344CB8AC3E}">
        <p14:creationId xmlns:p14="http://schemas.microsoft.com/office/powerpoint/2010/main" val="240264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Arial" panose="020B0604020202020204" pitchFamily="34" charset="0"/>
              </a:rPr>
              <a:t>Our method consists of a teacher which performs spatiotemporal reasoning for 3D object detection</a:t>
            </a:r>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7</a:t>
            </a:fld>
            <a:endParaRPr lang="en-US"/>
          </a:p>
        </p:txBody>
      </p:sp>
    </p:spTree>
    <p:extLst>
      <p:ext uri="{BB962C8B-B14F-4D97-AF65-F5344CB8AC3E}">
        <p14:creationId xmlns:p14="http://schemas.microsoft.com/office/powerpoint/2010/main" val="92949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Arial" panose="020B0604020202020204" pitchFamily="34" charset="0"/>
              </a:rPr>
              <a:t>This teacher is then used to provide pseudo labels to train a student which takes as input only a single frame. We use uncertainty-aware training to handle incorrect pseudo labels produced by the teacher.</a:t>
            </a:r>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8</a:t>
            </a:fld>
            <a:endParaRPr lang="en-US"/>
          </a:p>
        </p:txBody>
      </p:sp>
    </p:spTree>
    <p:extLst>
      <p:ext uri="{BB962C8B-B14F-4D97-AF65-F5344CB8AC3E}">
        <p14:creationId xmlns:p14="http://schemas.microsoft.com/office/powerpoint/2010/main" val="3539936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detector is then updated to provide better detection candidates. The teacher and student can be updated alternatively to keep improving the performance.</a:t>
            </a:r>
          </a:p>
        </p:txBody>
      </p:sp>
      <p:sp>
        <p:nvSpPr>
          <p:cNvPr id="4" name="Slide Number Placeholder 3"/>
          <p:cNvSpPr>
            <a:spLocks noGrp="1"/>
          </p:cNvSpPr>
          <p:nvPr>
            <p:ph type="sldNum" sz="quarter" idx="5"/>
          </p:nvPr>
        </p:nvSpPr>
        <p:spPr/>
        <p:txBody>
          <a:bodyPr/>
          <a:lstStyle/>
          <a:p>
            <a:fld id="{5396D739-4924-447F-A86D-10E8321BE204}" type="slidenum">
              <a:rPr lang="en-US" smtClean="0"/>
              <a:t>9</a:t>
            </a:fld>
            <a:endParaRPr lang="en-US"/>
          </a:p>
        </p:txBody>
      </p:sp>
    </p:spTree>
    <p:extLst>
      <p:ext uri="{BB962C8B-B14F-4D97-AF65-F5344CB8AC3E}">
        <p14:creationId xmlns:p14="http://schemas.microsoft.com/office/powerpoint/2010/main" val="3463393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Left Title Black Bkg">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0078" y="2533913"/>
            <a:ext cx="9034669" cy="553998"/>
          </a:xfrm>
          <a:noFill/>
        </p:spPr>
        <p:txBody>
          <a:bodyPr wrap="square" lIns="0" tIns="0" rIns="0" bIns="0" anchor="b" anchorCtr="0">
            <a:spAutoFit/>
          </a:bodyPr>
          <a:lstStyle>
            <a:lvl1pPr algn="ct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3415670" y="3830546"/>
            <a:ext cx="5511800" cy="338554"/>
          </a:xfrm>
          <a:noFill/>
        </p:spPr>
        <p:txBody>
          <a:bodyPr wrap="square" lIns="0" tIns="0" rIns="0" bIns="0">
            <a:spAutoFit/>
          </a:bodyPr>
          <a:lstStyle>
            <a:lvl1pPr marL="0" indent="0" algn="ctr">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descr="Logo, company name&#10;&#10;Description automatically generated">
            <a:extLst>
              <a:ext uri="{FF2B5EF4-FFF2-40B4-BE49-F238E27FC236}">
                <a16:creationId xmlns:a16="http://schemas.microsoft.com/office/drawing/2014/main" id="{258F7CB7-DD5F-5E48-8589-5546F8A77047}"/>
              </a:ext>
            </a:extLst>
          </p:cNvPr>
          <p:cNvPicPr>
            <a:picLocks noChangeAspect="1"/>
          </p:cNvPicPr>
          <p:nvPr userDrawn="1"/>
        </p:nvPicPr>
        <p:blipFill>
          <a:blip r:embed="rId3"/>
          <a:stretch>
            <a:fillRect/>
          </a:stretch>
        </p:blipFill>
        <p:spPr>
          <a:xfrm>
            <a:off x="585215" y="585216"/>
            <a:ext cx="1654342" cy="457200"/>
          </a:xfrm>
          <a:prstGeom prst="rect">
            <a:avLst/>
          </a:prstGeom>
        </p:spPr>
      </p:pic>
    </p:spTree>
    <p:extLst>
      <p:ext uri="{BB962C8B-B14F-4D97-AF65-F5344CB8AC3E}">
        <p14:creationId xmlns:p14="http://schemas.microsoft.com/office/powerpoint/2010/main" val="1615681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0" name="Picture 9" descr="A picture containing graphical user interface&#10;&#10;Description automatically generated">
            <a:extLst>
              <a:ext uri="{FF2B5EF4-FFF2-40B4-BE49-F238E27FC236}">
                <a16:creationId xmlns:a16="http://schemas.microsoft.com/office/drawing/2014/main" id="{4DD2E68B-567B-384E-BD76-8446DF4E6912}"/>
              </a:ext>
            </a:extLst>
          </p:cNvPr>
          <p:cNvPicPr>
            <a:picLocks noChangeAspect="1"/>
          </p:cNvPicPr>
          <p:nvPr userDrawn="1"/>
        </p:nvPicPr>
        <p:blipFill rotWithShape="1">
          <a:blip r:embed="rId2"/>
          <a:srcRect t="23913" b="46015"/>
          <a:stretch/>
        </p:blipFill>
        <p:spPr>
          <a:xfrm>
            <a:off x="585216" y="585216"/>
            <a:ext cx="973009"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4">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1"/>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12 Column Dark Bkg">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pendix Blue Bkg">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a:blip r:embed="rId2"/>
          <a:stretch>
            <a:fillRect/>
          </a:stretch>
        </a:blip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A picture containing graphical user interface&#10;&#10;Description automatically generated">
            <a:extLst>
              <a:ext uri="{FF2B5EF4-FFF2-40B4-BE49-F238E27FC236}">
                <a16:creationId xmlns:a16="http://schemas.microsoft.com/office/drawing/2014/main" id="{4BD1782E-992A-5A40-B5E4-6E59B167C0C1}"/>
              </a:ext>
            </a:extLst>
          </p:cNvPr>
          <p:cNvPicPr>
            <a:picLocks noChangeAspect="1"/>
          </p:cNvPicPr>
          <p:nvPr userDrawn="1"/>
        </p:nvPicPr>
        <p:blipFill rotWithShape="1">
          <a:blip r:embed="rId2"/>
          <a:srcRect t="23913" b="46015"/>
          <a:stretch/>
        </p:blipFill>
        <p:spPr>
          <a:xfrm>
            <a:off x="585216" y="585216"/>
            <a:ext cx="97300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85A3F72-AC9D-4340-80C8-739CB780D2EE}"/>
              </a:ext>
            </a:extLst>
          </p:cNvPr>
          <p:cNvSpPr>
            <a:spLocks noGrp="1"/>
          </p:cNvSpPr>
          <p:nvPr>
            <p:ph type="sldNum" sz="quarter" idx="12"/>
          </p:nvPr>
        </p:nvSpPr>
        <p:spPr>
          <a:xfrm>
            <a:off x="10514011" y="5883275"/>
            <a:ext cx="753545" cy="365125"/>
          </a:xfrm>
          <a:prstGeom prst="rect">
            <a:avLst/>
          </a:prstGeom>
        </p:spPr>
        <p:txBody>
          <a:bodyPr/>
          <a:lstStyle/>
          <a:p>
            <a:fld id="{DF28FB93-0A08-4E7D-8E63-9EFA29F1E093}" type="slidenum">
              <a:rPr lang="en-US" dirty="0"/>
              <a:pPr/>
              <a:t>‹#›</a:t>
            </a:fld>
            <a:endParaRPr lang="en-US"/>
          </a:p>
        </p:txBody>
      </p:sp>
    </p:spTree>
    <p:extLst>
      <p:ext uri="{BB962C8B-B14F-4D97-AF65-F5344CB8AC3E}">
        <p14:creationId xmlns:p14="http://schemas.microsoft.com/office/powerpoint/2010/main" val="1719836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pic>
        <p:nvPicPr>
          <p:cNvPr id="2" name="Picture 1" descr="A picture containing graphical user interface&#10;&#10;Description automatically generated">
            <a:extLst>
              <a:ext uri="{FF2B5EF4-FFF2-40B4-BE49-F238E27FC236}">
                <a16:creationId xmlns:a16="http://schemas.microsoft.com/office/drawing/2014/main" id="{9D7F6362-CEC5-1447-9CE5-D9726C684A74}"/>
              </a:ext>
            </a:extLst>
          </p:cNvPr>
          <p:cNvPicPr>
            <a:picLocks noChangeAspect="1"/>
          </p:cNvPicPr>
          <p:nvPr userDrawn="1"/>
        </p:nvPicPr>
        <p:blipFill rotWithShape="1">
          <a:blip r:embed="rId2"/>
          <a:srcRect t="23913" b="46015"/>
          <a:stretch/>
        </p:blipFill>
        <p:spPr>
          <a:xfrm>
            <a:off x="585216" y="585216"/>
            <a:ext cx="973009" cy="292608"/>
          </a:xfrm>
          <a:prstGeom prst="rect">
            <a:avLst/>
          </a:prstGeom>
        </p:spPr>
      </p:pic>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Left Title Black Bkg">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993913" y="2533913"/>
            <a:ext cx="10277061" cy="553998"/>
          </a:xfrm>
          <a:noFill/>
        </p:spPr>
        <p:txBody>
          <a:bodyPr wrap="square" lIns="0" tIns="0" rIns="0" bIns="0" anchor="b" anchorCtr="0">
            <a:spAutoFit/>
          </a:bodyPr>
          <a:lstStyle>
            <a:lvl1pPr algn="ct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3415670" y="3830546"/>
            <a:ext cx="5511800" cy="338554"/>
          </a:xfrm>
          <a:noFill/>
        </p:spPr>
        <p:txBody>
          <a:bodyPr wrap="square" lIns="0" tIns="0" rIns="0" bIns="0">
            <a:spAutoFit/>
          </a:bodyPr>
          <a:lstStyle>
            <a:lvl1pPr marL="0" indent="0" algn="ctr">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19997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Color Bkg">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rgbClr val="41C4DB"/>
                </a:solidFill>
                <a:latin typeface="+mj-lt"/>
                <a:cs typeface="Segoe UI" panose="020B0502040204020203" pitchFamily="34" charset="0"/>
              </a:defRPr>
            </a:lvl1pPr>
          </a:lstStyle>
          <a:p>
            <a:r>
              <a:rPr lang="en-US"/>
              <a:t>Thank you</a:t>
            </a:r>
          </a:p>
        </p:txBody>
      </p:sp>
      <p:pic>
        <p:nvPicPr>
          <p:cNvPr id="2" name="Picture 1" descr="Logo, company name&#10;&#10;Description automatically generated">
            <a:extLst>
              <a:ext uri="{FF2B5EF4-FFF2-40B4-BE49-F238E27FC236}">
                <a16:creationId xmlns:a16="http://schemas.microsoft.com/office/drawing/2014/main" id="{50A458CF-58EF-5844-9A6D-532D44F88487}"/>
              </a:ext>
            </a:extLst>
          </p:cNvPr>
          <p:cNvPicPr>
            <a:picLocks noChangeAspect="1"/>
          </p:cNvPicPr>
          <p:nvPr userDrawn="1"/>
        </p:nvPicPr>
        <p:blipFill>
          <a:blip r:embed="rId3"/>
          <a:stretch>
            <a:fillRect/>
          </a:stretch>
        </p:blipFill>
        <p:spPr>
          <a:xfrm>
            <a:off x="585216" y="585216"/>
            <a:ext cx="1058779" cy="292608"/>
          </a:xfrm>
          <a:prstGeom prst="rect">
            <a:avLst/>
          </a:prstGeom>
        </p:spPr>
      </p:pic>
    </p:spTree>
    <p:extLst>
      <p:ext uri="{BB962C8B-B14F-4D97-AF65-F5344CB8AC3E}">
        <p14:creationId xmlns:p14="http://schemas.microsoft.com/office/powerpoint/2010/main" val="1048242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7557"/>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B059BA-1AFF-4C4D-A1B2-48741243BD8E}"/>
              </a:ext>
            </a:extLst>
          </p:cNvPr>
          <p:cNvSpPr txBox="1"/>
          <p:nvPr userDrawn="1"/>
        </p:nvSpPr>
        <p:spPr>
          <a:xfrm>
            <a:off x="6385686" y="4836496"/>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eft Title 3 Column Right">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3" y="585788"/>
            <a:ext cx="10996655" cy="548745"/>
          </a:xfrm>
        </p:spPr>
        <p:txBody>
          <a:bodyPr anchor="t">
            <a:noAutofit/>
          </a:bodyPr>
          <a:lstStyle>
            <a:lvl1pPr>
              <a:defRPr sz="2800">
                <a:solidFill>
                  <a:schemeClr val="tx1"/>
                </a:solidFill>
              </a:defRPr>
            </a:lvl1pPr>
          </a:lstStyle>
          <a:p>
            <a:r>
              <a:rPr lang="en-US"/>
              <a:t>Title</a:t>
            </a:r>
          </a:p>
        </p:txBody>
      </p:sp>
    </p:spTree>
    <p:extLst>
      <p:ext uri="{BB962C8B-B14F-4D97-AF65-F5344CB8AC3E}">
        <p14:creationId xmlns:p14="http://schemas.microsoft.com/office/powerpoint/2010/main" val="1436091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blipFill>
          <a:blip r:embed="rId2"/>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7937" y="0"/>
            <a:ext cx="5959475"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eft Title 3 Column Right">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3" y="585788"/>
            <a:ext cx="10996655" cy="548745"/>
          </a:xfrm>
        </p:spPr>
        <p:txBody>
          <a:bodyPr anchor="t">
            <a:noAutofit/>
          </a:bodyPr>
          <a:lstStyle>
            <a:lvl1pPr>
              <a:defRPr sz="2800">
                <a:solidFill>
                  <a:schemeClr val="tx1"/>
                </a:solidFill>
              </a:defRPr>
            </a:lvl1pPr>
          </a:lstStyle>
          <a:p>
            <a:r>
              <a:rPr lang="en-US"/>
              <a:t>Title</a:t>
            </a:r>
          </a:p>
        </p:txBody>
      </p:sp>
      <p:sp>
        <p:nvSpPr>
          <p:cNvPr id="3" name="Content Placeholder 3">
            <a:extLst>
              <a:ext uri="{FF2B5EF4-FFF2-40B4-BE49-F238E27FC236}">
                <a16:creationId xmlns:a16="http://schemas.microsoft.com/office/drawing/2014/main" id="{0E0EBFF6-081C-5D49-BE59-596C45C99CD5}"/>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1428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Left Title 3 Column Right">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3" y="585788"/>
            <a:ext cx="10996655" cy="548745"/>
          </a:xfrm>
        </p:spPr>
        <p:txBody>
          <a:bodyPr anchor="t">
            <a:noAutofit/>
          </a:bodyPr>
          <a:lstStyle>
            <a:lvl1pPr>
              <a:defRPr sz="2800">
                <a:solidFill>
                  <a:schemeClr val="tx1"/>
                </a:solidFill>
              </a:defRPr>
            </a:lvl1pPr>
          </a:lstStyle>
          <a:p>
            <a:r>
              <a:rPr lang="en-US"/>
              <a:t>Title</a:t>
            </a:r>
          </a:p>
        </p:txBody>
      </p:sp>
      <p:sp>
        <p:nvSpPr>
          <p:cNvPr id="3" name="Content Placeholder 4">
            <a:extLst>
              <a:ext uri="{FF2B5EF4-FFF2-40B4-BE49-F238E27FC236}">
                <a16:creationId xmlns:a16="http://schemas.microsoft.com/office/drawing/2014/main" id="{3A250D55-F83C-6F4A-B067-ABEED557BE6D}"/>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8">
            <a:extLst>
              <a:ext uri="{FF2B5EF4-FFF2-40B4-BE49-F238E27FC236}">
                <a16:creationId xmlns:a16="http://schemas.microsoft.com/office/drawing/2014/main" id="{FB8AD386-6FE9-AA4B-B276-ADB011ABA1C2}"/>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360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1b">
    <p:bg>
      <p:bgPr>
        <a:blipFill>
          <a:blip r:embed="rId2"/>
          <a:stretch>
            <a:fillRect/>
          </a:stretch>
        </a:blip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1C4DB"/>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3" name="Picture 2" descr="Logo, company name&#10;&#10;Description automatically generated">
            <a:extLst>
              <a:ext uri="{FF2B5EF4-FFF2-40B4-BE49-F238E27FC236}">
                <a16:creationId xmlns:a16="http://schemas.microsoft.com/office/drawing/2014/main" id="{9638A370-E5BA-B249-B2B0-1DB7C5B758F7}"/>
              </a:ext>
            </a:extLst>
          </p:cNvPr>
          <p:cNvPicPr>
            <a:picLocks noChangeAspect="1"/>
          </p:cNvPicPr>
          <p:nvPr userDrawn="1"/>
        </p:nvPicPr>
        <p:blipFill>
          <a:blip r:embed="rId3"/>
          <a:stretch>
            <a:fillRect/>
          </a:stretch>
        </p:blipFill>
        <p:spPr>
          <a:xfrm>
            <a:off x="585216" y="585216"/>
            <a:ext cx="1058779"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1"/>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1"/>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Logo, company name&#10;&#10;Description automatically generated">
            <a:extLst>
              <a:ext uri="{FF2B5EF4-FFF2-40B4-BE49-F238E27FC236}">
                <a16:creationId xmlns:a16="http://schemas.microsoft.com/office/drawing/2014/main" id="{7C073CB4-0BD7-4742-A00B-5C3B13EE5141}"/>
              </a:ext>
            </a:extLst>
          </p:cNvPr>
          <p:cNvPicPr>
            <a:picLocks noChangeAspect="1"/>
          </p:cNvPicPr>
          <p:nvPr userDrawn="1"/>
        </p:nvPicPr>
        <p:blipFill>
          <a:blip r:embed="rId2"/>
          <a:stretch>
            <a:fillRect/>
          </a:stretch>
        </p:blipFill>
        <p:spPr>
          <a:xfrm>
            <a:off x="585216" y="585216"/>
            <a:ext cx="1058779"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blipFill>
          <a:blip r:embed="rId2"/>
          <a:stretch>
            <a:fillRect/>
          </a:stretch>
        </a:blip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1"/>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ofile Slide">
    <p:bg>
      <p:bgPr>
        <a:blipFill>
          <a:blip r:embed="rId2"/>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a:noFill/>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arge Number Divider 1">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Large Number Divider 1">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Logo, company name&#10;&#10;Description automatically generated">
            <a:extLst>
              <a:ext uri="{FF2B5EF4-FFF2-40B4-BE49-F238E27FC236}">
                <a16:creationId xmlns:a16="http://schemas.microsoft.com/office/drawing/2014/main" id="{84B9EA79-7436-4B41-BA19-1445E120A310}"/>
              </a:ext>
            </a:extLst>
          </p:cNvPr>
          <p:cNvPicPr>
            <a:picLocks noChangeAspect="1"/>
          </p:cNvPicPr>
          <p:nvPr userDrawn="1"/>
        </p:nvPicPr>
        <p:blipFill>
          <a:blip r:embed="rId2"/>
          <a:stretch>
            <a:fillRect/>
          </a:stretch>
        </p:blipFill>
        <p:spPr>
          <a:xfrm>
            <a:off x="585216" y="585216"/>
            <a:ext cx="1058779" cy="292608"/>
          </a:xfrm>
          <a:prstGeom prst="rect">
            <a:avLst/>
          </a:prstGeom>
        </p:spPr>
      </p:pic>
    </p:spTree>
    <p:extLst>
      <p:ext uri="{BB962C8B-B14F-4D97-AF65-F5344CB8AC3E}">
        <p14:creationId xmlns:p14="http://schemas.microsoft.com/office/powerpoint/2010/main" val="3302116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Large Number Divider 1">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Large Number Divider 1">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Large Number Divider 1">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2" name="TextBox 1">
            <a:extLst>
              <a:ext uri="{FF2B5EF4-FFF2-40B4-BE49-F238E27FC236}">
                <a16:creationId xmlns:a16="http://schemas.microsoft.com/office/drawing/2014/main" id="{BB66EFA9-3E7F-0E4E-ACC3-983DDEFE6945}"/>
              </a:ext>
            </a:extLst>
          </p:cNvPr>
          <p:cNvSpPr txBox="1"/>
          <p:nvPr userDrawn="1"/>
        </p:nvSpPr>
        <p:spPr>
          <a:xfrm>
            <a:off x="-2365349" y="3763398"/>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397" r:id="rId1"/>
    <p:sldLayoutId id="2147485404" r:id="rId2"/>
    <p:sldLayoutId id="2147485398" r:id="rId3"/>
    <p:sldLayoutId id="2147485399" r:id="rId4"/>
    <p:sldLayoutId id="2147485401" r:id="rId5"/>
    <p:sldLayoutId id="2147485402" r:id="rId6"/>
    <p:sldLayoutId id="2147484580" r:id="rId7"/>
    <p:sldLayoutId id="2147485286" r:id="rId8"/>
    <p:sldLayoutId id="2147485403" r:id="rId9"/>
    <p:sldLayoutId id="2147485390" r:id="rId10"/>
    <p:sldLayoutId id="2147484610" r:id="rId11"/>
    <p:sldLayoutId id="2147485389"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5324" r:id="rId25"/>
    <p:sldLayoutId id="2147485326" r:id="rId26"/>
    <p:sldLayoutId id="2147485327" r:id="rId27"/>
    <p:sldLayoutId id="2147485328" r:id="rId28"/>
    <p:sldLayoutId id="2147485329" r:id="rId29"/>
    <p:sldLayoutId id="2147485330" r:id="rId30"/>
    <p:sldLayoutId id="2147485325" r:id="rId31"/>
    <p:sldLayoutId id="2147485331" r:id="rId32"/>
    <p:sldLayoutId id="2147485332" r:id="rId33"/>
    <p:sldLayoutId id="2147485366" r:id="rId34"/>
    <p:sldLayoutId id="2147485333" r:id="rId35"/>
    <p:sldLayoutId id="2147485334" r:id="rId36"/>
    <p:sldLayoutId id="2147485394" r:id="rId37"/>
    <p:sldLayoutId id="2147485340" r:id="rId38"/>
    <p:sldLayoutId id="2147485346" r:id="rId39"/>
    <p:sldLayoutId id="2147485349" r:id="rId40"/>
    <p:sldLayoutId id="2147485351" r:id="rId41"/>
    <p:sldLayoutId id="2147485369" r:id="rId42"/>
    <p:sldLayoutId id="2147485363" r:id="rId43"/>
    <p:sldLayoutId id="2147485370" r:id="rId44"/>
    <p:sldLayoutId id="2147484833" r:id="rId45"/>
    <p:sldLayoutId id="2147484834" r:id="rId46"/>
    <p:sldLayoutId id="2147484835" r:id="rId47"/>
    <p:sldLayoutId id="2147485385" r:id="rId48"/>
    <p:sldLayoutId id="2147485387" r:id="rId49"/>
    <p:sldLayoutId id="2147485382" r:id="rId50"/>
    <p:sldLayoutId id="2147484922" r:id="rId51"/>
    <p:sldLayoutId id="2147484923" r:id="rId52"/>
    <p:sldLayoutId id="2147485287" r:id="rId53"/>
    <p:sldLayoutId id="2147484924" r:id="rId54"/>
    <p:sldLayoutId id="2147484839" r:id="rId55"/>
    <p:sldLayoutId id="2147484840" r:id="rId56"/>
    <p:sldLayoutId id="2147485383" r:id="rId57"/>
    <p:sldLayoutId id="2147484841" r:id="rId58"/>
    <p:sldLayoutId id="2147484842" r:id="rId59"/>
    <p:sldLayoutId id="2147484843" r:id="rId60"/>
    <p:sldLayoutId id="2147484938" r:id="rId61"/>
    <p:sldLayoutId id="2147484939" r:id="rId62"/>
    <p:sldLayoutId id="2147484940" r:id="rId63"/>
    <p:sldLayoutId id="2147485161" r:id="rId64"/>
    <p:sldLayoutId id="2147485152" r:id="rId65"/>
    <p:sldLayoutId id="2147485153" r:id="rId66"/>
    <p:sldLayoutId id="2147485154" r:id="rId67"/>
    <p:sldLayoutId id="2147485379" r:id="rId68"/>
    <p:sldLayoutId id="2147485380" r:id="rId69"/>
    <p:sldLayoutId id="2147485381" r:id="rId70"/>
    <p:sldLayoutId id="2147484944" r:id="rId71"/>
    <p:sldLayoutId id="2147484945" r:id="rId72"/>
    <p:sldLayoutId id="2147485372" r:id="rId73"/>
    <p:sldLayoutId id="2147485373" r:id="rId74"/>
    <p:sldLayoutId id="2147485388" r:id="rId75"/>
    <p:sldLayoutId id="2147485296" r:id="rId76"/>
    <p:sldLayoutId id="2147485392" r:id="rId77"/>
    <p:sldLayoutId id="2147485393" r:id="rId78"/>
    <p:sldLayoutId id="2147485368" r:id="rId79"/>
    <p:sldLayoutId id="2147485367" r:id="rId80"/>
    <p:sldLayoutId id="2147485292" r:id="rId81"/>
    <p:sldLayoutId id="2147485294" r:id="rId82"/>
    <p:sldLayoutId id="2147485338" r:id="rId83"/>
    <p:sldLayoutId id="2147485339" r:id="rId84"/>
    <p:sldLayoutId id="2147485360" r:id="rId85"/>
    <p:sldLayoutId id="2147485364" r:id="rId86"/>
    <p:sldLayoutId id="2147485365" r:id="rId87"/>
    <p:sldLayoutId id="2147485352" r:id="rId88"/>
    <p:sldLayoutId id="2147485353" r:id="rId89"/>
    <p:sldLayoutId id="2147485354" r:id="rId90"/>
    <p:sldLayoutId id="2147485355" r:id="rId91"/>
    <p:sldLayoutId id="2147485356" r:id="rId92"/>
    <p:sldLayoutId id="2147485137" r:id="rId93"/>
    <p:sldLayoutId id="2147485138" r:id="rId94"/>
    <p:sldLayoutId id="2147485139" r:id="rId95"/>
    <p:sldLayoutId id="2147485140" r:id="rId96"/>
    <p:sldLayoutId id="2147485141" r:id="rId97"/>
    <p:sldLayoutId id="2147485142" r:id="rId98"/>
    <p:sldLayoutId id="2147484249" r:id="rId99"/>
    <p:sldLayoutId id="2147485288" r:id="rId100"/>
    <p:sldLayoutId id="2147485290" r:id="rId101"/>
    <p:sldLayoutId id="2147485289" r:id="rId102"/>
    <p:sldLayoutId id="2147485291" r:id="rId103"/>
    <p:sldLayoutId id="2147484584" r:id="rId104"/>
    <p:sldLayoutId id="2147484583" r:id="rId105"/>
    <p:sldLayoutId id="2147484671" r:id="rId106"/>
    <p:sldLayoutId id="2147484673" r:id="rId107"/>
    <p:sldLayoutId id="2147485391" r:id="rId108"/>
    <p:sldLayoutId id="2147484299" r:id="rId109"/>
    <p:sldLayoutId id="2147484263" r:id="rId110"/>
    <p:sldLayoutId id="2147485405" r:id="rId1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26.jpeg"/><Relationship Id="rId12" Type="http://schemas.openxmlformats.org/officeDocument/2006/relationships/image" Target="../media/image31.gi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notesSlide" Target="../notesSlides/notesSlide1.xml"/><Relationship Id="rId9" Type="http://schemas.openxmlformats.org/officeDocument/2006/relationships/image" Target="../media/image28.png"/><Relationship Id="rId14" Type="http://schemas.openxmlformats.org/officeDocument/2006/relationships/image" Target="../media/image3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3.png"/><Relationship Id="rId2" Type="http://schemas.microsoft.com/office/2007/relationships/media" Target="../media/media11.m4a"/><Relationship Id="rId1" Type="http://schemas.openxmlformats.org/officeDocument/2006/relationships/tags" Target="../tags/tag3.xml"/><Relationship Id="rId6" Type="http://schemas.openxmlformats.org/officeDocument/2006/relationships/chart" Target="../charts/chart1.xml"/><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3.png"/><Relationship Id="rId5" Type="http://schemas.openxmlformats.org/officeDocument/2006/relationships/image" Target="../media/image45.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3.png"/><Relationship Id="rId5" Type="http://schemas.openxmlformats.org/officeDocument/2006/relationships/image" Target="../media/image46.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14.m4a"/><Relationship Id="rId7" Type="http://schemas.openxmlformats.org/officeDocument/2006/relationships/image" Target="../media/image47.png"/><Relationship Id="rId2" Type="http://schemas.microsoft.com/office/2007/relationships/media" Target="../media/media14.m4a"/><Relationship Id="rId1" Type="http://schemas.openxmlformats.org/officeDocument/2006/relationships/tags" Target="../tags/tag4.xml"/><Relationship Id="rId6" Type="http://schemas.openxmlformats.org/officeDocument/2006/relationships/image" Target="../media/image59.png"/><Relationship Id="rId5" Type="http://schemas.openxmlformats.org/officeDocument/2006/relationships/notesSlide" Target="../notesSlides/notesSlide14.xml"/><Relationship Id="rId4"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7.png"/><Relationship Id="rId5" Type="http://schemas.openxmlformats.org/officeDocument/2006/relationships/image" Target="../media/image59.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2.m4a"/><Relationship Id="rId7" Type="http://schemas.openxmlformats.org/officeDocument/2006/relationships/image" Target="../media/image3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3.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7.gif"/><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4.xml"/><Relationship Id="rId7" Type="http://schemas.openxmlformats.org/officeDocument/2006/relationships/image" Target="../media/image4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notesSlide" Target="../notesSlides/notesSlide5.xml"/><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4.xml"/><Relationship Id="rId7" Type="http://schemas.openxmlformats.org/officeDocument/2006/relationships/image" Target="../media/image43.png"/><Relationship Id="rId12" Type="http://schemas.openxmlformats.org/officeDocument/2006/relationships/image" Target="../media/image3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2.png"/><Relationship Id="rId11" Type="http://schemas.openxmlformats.org/officeDocument/2006/relationships/image" Target="../media/image40.png"/><Relationship Id="rId5" Type="http://schemas.openxmlformats.org/officeDocument/2006/relationships/image" Target="../media/image41.png"/><Relationship Id="rId10" Type="http://schemas.openxmlformats.org/officeDocument/2006/relationships/image" Target="../media/image39.png"/><Relationship Id="rId4" Type="http://schemas.openxmlformats.org/officeDocument/2006/relationships/notesSlide" Target="../notesSlides/notesSlide6.xml"/><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4.xml"/><Relationship Id="rId7" Type="http://schemas.openxmlformats.org/officeDocument/2006/relationships/image" Target="../media/image43.png"/><Relationship Id="rId12" Type="http://schemas.openxmlformats.org/officeDocument/2006/relationships/image" Target="../media/image3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2.png"/><Relationship Id="rId11" Type="http://schemas.openxmlformats.org/officeDocument/2006/relationships/image" Target="../media/image40.png"/><Relationship Id="rId5" Type="http://schemas.openxmlformats.org/officeDocument/2006/relationships/image" Target="../media/image41.png"/><Relationship Id="rId10" Type="http://schemas.openxmlformats.org/officeDocument/2006/relationships/image" Target="../media/image39.png"/><Relationship Id="rId4" Type="http://schemas.openxmlformats.org/officeDocument/2006/relationships/notesSlide" Target="../notesSlides/notesSlide7.xml"/><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4.xml"/><Relationship Id="rId7" Type="http://schemas.openxmlformats.org/officeDocument/2006/relationships/image" Target="../media/image43.png"/><Relationship Id="rId12" Type="http://schemas.openxmlformats.org/officeDocument/2006/relationships/image" Target="../media/image3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2.png"/><Relationship Id="rId11" Type="http://schemas.openxmlformats.org/officeDocument/2006/relationships/image" Target="../media/image40.png"/><Relationship Id="rId5" Type="http://schemas.openxmlformats.org/officeDocument/2006/relationships/image" Target="../media/image41.png"/><Relationship Id="rId10" Type="http://schemas.openxmlformats.org/officeDocument/2006/relationships/image" Target="../media/image39.png"/><Relationship Id="rId4" Type="http://schemas.openxmlformats.org/officeDocument/2006/relationships/notesSlide" Target="../notesSlides/notesSlide8.xml"/><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4.xml"/><Relationship Id="rId7" Type="http://schemas.openxmlformats.org/officeDocument/2006/relationships/image" Target="../media/image4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3.png"/><Relationship Id="rId11" Type="http://schemas.openxmlformats.org/officeDocument/2006/relationships/image" Target="../media/image33.png"/><Relationship Id="rId5" Type="http://schemas.openxmlformats.org/officeDocument/2006/relationships/image" Target="../media/image41.png"/><Relationship Id="rId10" Type="http://schemas.openxmlformats.org/officeDocument/2006/relationships/image" Target="../media/image40.png"/><Relationship Id="rId4" Type="http://schemas.openxmlformats.org/officeDocument/2006/relationships/notesSlide" Target="../notesSlides/notesSlide9.xml"/><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31169" y="2206972"/>
            <a:ext cx="9953393" cy="1107996"/>
          </a:xfrm>
        </p:spPr>
        <p:txBody>
          <a:bodyPr/>
          <a:lstStyle/>
          <a:p>
            <a:r>
              <a:rPr lang="en-US">
                <a:solidFill>
                  <a:srgbClr val="41C4DB"/>
                </a:solidFill>
              </a:rPr>
              <a:t>Semi-supervised 3D Object Detection via Temporal Graph Neural Networks</a:t>
            </a:r>
          </a:p>
        </p:txBody>
      </p:sp>
      <p:sp>
        <p:nvSpPr>
          <p:cNvPr id="11" name="TextBox 10">
            <a:extLst>
              <a:ext uri="{FF2B5EF4-FFF2-40B4-BE49-F238E27FC236}">
                <a16:creationId xmlns:a16="http://schemas.microsoft.com/office/drawing/2014/main" id="{E39C24C2-63B9-814B-B614-4A922954FBE9}"/>
              </a:ext>
            </a:extLst>
          </p:cNvPr>
          <p:cNvSpPr txBox="1"/>
          <p:nvPr/>
        </p:nvSpPr>
        <p:spPr>
          <a:xfrm>
            <a:off x="3580878" y="5321439"/>
            <a:ext cx="1552028"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Haiming Gang</a:t>
            </a:r>
            <a:r>
              <a:rPr lang="en-US" altLang="zh-CN" sz="1600" baseline="30000">
                <a:latin typeface="Times New Roman"/>
                <a:cs typeface="Times New Roman"/>
              </a:rPr>
              <a:t>2</a:t>
            </a:r>
            <a:endParaRPr lang="en-US" sz="160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08300EF8-958C-8444-9AC5-35759D88FD1D}"/>
              </a:ext>
            </a:extLst>
          </p:cNvPr>
          <p:cNvSpPr txBox="1"/>
          <p:nvPr/>
        </p:nvSpPr>
        <p:spPr>
          <a:xfrm>
            <a:off x="1472071" y="598617"/>
            <a:ext cx="65" cy="307777"/>
          </a:xfrm>
          <a:prstGeom prst="rect">
            <a:avLst/>
          </a:prstGeom>
          <a:noFill/>
        </p:spPr>
        <p:txBody>
          <a:bodyPr wrap="none" lIns="0" tIns="0" rIns="0" bIns="0" rtlCol="0">
            <a:spAutoFit/>
          </a:bodyPr>
          <a:lstStyle/>
          <a:p>
            <a:pPr algn="l"/>
            <a:endParaRPr lang="en-US" sz="2000" err="1"/>
          </a:p>
        </p:txBody>
      </p:sp>
      <p:grpSp>
        <p:nvGrpSpPr>
          <p:cNvPr id="36" name="Group 35">
            <a:extLst>
              <a:ext uri="{FF2B5EF4-FFF2-40B4-BE49-F238E27FC236}">
                <a16:creationId xmlns:a16="http://schemas.microsoft.com/office/drawing/2014/main" id="{FA53EB10-14D8-4E61-B04D-0E28BEA1547C}"/>
              </a:ext>
            </a:extLst>
          </p:cNvPr>
          <p:cNvGrpSpPr/>
          <p:nvPr/>
        </p:nvGrpSpPr>
        <p:grpSpPr>
          <a:xfrm>
            <a:off x="1686892" y="181159"/>
            <a:ext cx="1114408" cy="1752917"/>
            <a:chOff x="4118416" y="4598612"/>
            <a:chExt cx="1114408" cy="1752917"/>
          </a:xfrm>
        </p:grpSpPr>
        <p:pic>
          <p:nvPicPr>
            <p:cNvPr id="37" name="Picture 36">
              <a:extLst>
                <a:ext uri="{FF2B5EF4-FFF2-40B4-BE49-F238E27FC236}">
                  <a16:creationId xmlns:a16="http://schemas.microsoft.com/office/drawing/2014/main" id="{1F2107E4-E304-463C-B0E4-B65FFED09240}"/>
                </a:ext>
              </a:extLst>
            </p:cNvPr>
            <p:cNvPicPr>
              <a:picLocks noChangeAspect="1"/>
            </p:cNvPicPr>
            <p:nvPr/>
          </p:nvPicPr>
          <p:blipFill>
            <a:blip r:embed="rId5"/>
            <a:stretch>
              <a:fillRect/>
            </a:stretch>
          </p:blipFill>
          <p:spPr>
            <a:xfrm>
              <a:off x="4159055" y="4598612"/>
              <a:ext cx="1033130" cy="1439861"/>
            </a:xfrm>
            <a:prstGeom prst="rect">
              <a:avLst/>
            </a:prstGeom>
          </p:spPr>
        </p:pic>
        <p:sp>
          <p:nvSpPr>
            <p:cNvPr id="38" name="Rectangle 37">
              <a:extLst>
                <a:ext uri="{FF2B5EF4-FFF2-40B4-BE49-F238E27FC236}">
                  <a16:creationId xmlns:a16="http://schemas.microsoft.com/office/drawing/2014/main" id="{16128B49-5EB5-41EC-9156-4BD12281B860}"/>
                </a:ext>
              </a:extLst>
            </p:cNvPr>
            <p:cNvSpPr/>
            <p:nvPr/>
          </p:nvSpPr>
          <p:spPr>
            <a:xfrm>
              <a:off x="4118416" y="5982197"/>
              <a:ext cx="1114408" cy="369332"/>
            </a:xfrm>
            <a:prstGeom prst="rect">
              <a:avLst/>
            </a:prstGeom>
          </p:spPr>
          <p:txBody>
            <a:bodyPr wrap="none">
              <a:spAutoFit/>
            </a:bodyPr>
            <a:lstStyle/>
            <a:p>
              <a:r>
                <a:rPr lang="en-US" altLang="zh-CN" baseline="30000">
                  <a:latin typeface="Times New Roman"/>
                  <a:cs typeface="Times New Roman"/>
                </a:rPr>
                <a:t>1</a:t>
              </a:r>
              <a:r>
                <a:rPr lang="en-US" altLang="zh-CN">
                  <a:latin typeface="Times New Roman"/>
                  <a:cs typeface="Times New Roman"/>
                </a:rPr>
                <a:t>CMU RI</a:t>
              </a:r>
              <a:endParaRPr lang="en-US">
                <a:latin typeface="Times New Roman"/>
                <a:cs typeface="Times New Roman"/>
              </a:endParaRPr>
            </a:p>
          </p:txBody>
        </p:sp>
      </p:grpSp>
      <p:grpSp>
        <p:nvGrpSpPr>
          <p:cNvPr id="7" name="Group 6">
            <a:extLst>
              <a:ext uri="{FF2B5EF4-FFF2-40B4-BE49-F238E27FC236}">
                <a16:creationId xmlns:a16="http://schemas.microsoft.com/office/drawing/2014/main" id="{F82967BB-E697-4EA7-9CF9-DDF19805A8E9}"/>
              </a:ext>
            </a:extLst>
          </p:cNvPr>
          <p:cNvGrpSpPr/>
          <p:nvPr/>
        </p:nvGrpSpPr>
        <p:grpSpPr>
          <a:xfrm>
            <a:off x="1857142" y="4286013"/>
            <a:ext cx="1469569" cy="1373980"/>
            <a:chOff x="1868899" y="4308323"/>
            <a:chExt cx="1469569" cy="1373980"/>
          </a:xfrm>
        </p:grpSpPr>
        <p:sp>
          <p:nvSpPr>
            <p:cNvPr id="41" name="TextBox 40">
              <a:extLst>
                <a:ext uri="{FF2B5EF4-FFF2-40B4-BE49-F238E27FC236}">
                  <a16:creationId xmlns:a16="http://schemas.microsoft.com/office/drawing/2014/main" id="{510C5EDE-4998-440D-88FA-C9FA800FBBD9}"/>
                </a:ext>
              </a:extLst>
            </p:cNvPr>
            <p:cNvSpPr txBox="1"/>
            <p:nvPr/>
          </p:nvSpPr>
          <p:spPr>
            <a:xfrm>
              <a:off x="1868899" y="5343749"/>
              <a:ext cx="1469569"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Jianren Wang</a:t>
              </a:r>
              <a:r>
                <a:rPr lang="en-US" altLang="zh-CN" sz="1600" baseline="30000">
                  <a:latin typeface="Times New Roman"/>
                  <a:cs typeface="Times New Roman"/>
                </a:rPr>
                <a:t>1</a:t>
              </a:r>
              <a:endParaRPr lang="en-US" sz="1600">
                <a:ea typeface="Lato" panose="020F0502020204030203" pitchFamily="34" charset="0"/>
                <a:cs typeface="Lato" panose="020F0502020204030203" pitchFamily="34" charset="0"/>
              </a:endParaRPr>
            </a:p>
          </p:txBody>
        </p:sp>
        <p:pic>
          <p:nvPicPr>
            <p:cNvPr id="5" name="Picture 4" descr="A picture containing wall, person, person, indoor&#10;&#10;Description automatically generated">
              <a:extLst>
                <a:ext uri="{FF2B5EF4-FFF2-40B4-BE49-F238E27FC236}">
                  <a16:creationId xmlns:a16="http://schemas.microsoft.com/office/drawing/2014/main" id="{FC0DCF3E-467B-4B21-87EF-D16F1A5DA993}"/>
                </a:ext>
              </a:extLst>
            </p:cNvPr>
            <p:cNvPicPr>
              <a:picLocks noChangeAspect="1"/>
            </p:cNvPicPr>
            <p:nvPr/>
          </p:nvPicPr>
          <p:blipFill>
            <a:blip r:embed="rId6"/>
            <a:stretch>
              <a:fillRect/>
            </a:stretch>
          </p:blipFill>
          <p:spPr>
            <a:xfrm>
              <a:off x="2146483" y="4308323"/>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4" name="TextBox 23">
            <a:extLst>
              <a:ext uri="{FF2B5EF4-FFF2-40B4-BE49-F238E27FC236}">
                <a16:creationId xmlns:a16="http://schemas.microsoft.com/office/drawing/2014/main" id="{07214EBF-89AE-46D4-B452-F933069BE539}"/>
              </a:ext>
            </a:extLst>
          </p:cNvPr>
          <p:cNvSpPr txBox="1"/>
          <p:nvPr/>
        </p:nvSpPr>
        <p:spPr>
          <a:xfrm>
            <a:off x="1472071" y="598617"/>
            <a:ext cx="65" cy="307777"/>
          </a:xfrm>
          <a:prstGeom prst="rect">
            <a:avLst/>
          </a:prstGeom>
          <a:noFill/>
        </p:spPr>
        <p:txBody>
          <a:bodyPr wrap="none" lIns="0" tIns="0" rIns="0" bIns="0" rtlCol="0">
            <a:spAutoFit/>
          </a:bodyPr>
          <a:lstStyle/>
          <a:p>
            <a:pPr algn="l"/>
            <a:endParaRPr lang="en-US" sz="2000" err="1"/>
          </a:p>
        </p:txBody>
      </p:sp>
      <p:pic>
        <p:nvPicPr>
          <p:cNvPr id="27" name="Picture 26">
            <a:extLst>
              <a:ext uri="{FF2B5EF4-FFF2-40B4-BE49-F238E27FC236}">
                <a16:creationId xmlns:a16="http://schemas.microsoft.com/office/drawing/2014/main" id="{0AD0BCA2-179C-496E-9E31-31587FC8A9D8}"/>
              </a:ext>
            </a:extLst>
          </p:cNvPr>
          <p:cNvPicPr>
            <a:picLocks noChangeAspect="1"/>
          </p:cNvPicPr>
          <p:nvPr/>
        </p:nvPicPr>
        <p:blipFill>
          <a:blip r:embed="rId5"/>
          <a:stretch>
            <a:fillRect/>
          </a:stretch>
        </p:blipFill>
        <p:spPr>
          <a:xfrm>
            <a:off x="1727531" y="181159"/>
            <a:ext cx="1033130" cy="1439861"/>
          </a:xfrm>
          <a:prstGeom prst="rect">
            <a:avLst/>
          </a:prstGeom>
        </p:spPr>
      </p:pic>
      <p:grpSp>
        <p:nvGrpSpPr>
          <p:cNvPr id="30" name="Group 29">
            <a:extLst>
              <a:ext uri="{FF2B5EF4-FFF2-40B4-BE49-F238E27FC236}">
                <a16:creationId xmlns:a16="http://schemas.microsoft.com/office/drawing/2014/main" id="{355168CB-A3BE-4613-8C12-7A75F2A998F1}"/>
              </a:ext>
            </a:extLst>
          </p:cNvPr>
          <p:cNvGrpSpPr/>
          <p:nvPr/>
        </p:nvGrpSpPr>
        <p:grpSpPr>
          <a:xfrm>
            <a:off x="1857142" y="4286013"/>
            <a:ext cx="1469569" cy="1373980"/>
            <a:chOff x="1868899" y="4308323"/>
            <a:chExt cx="1469569" cy="1373980"/>
          </a:xfrm>
        </p:grpSpPr>
        <p:sp>
          <p:nvSpPr>
            <p:cNvPr id="31" name="TextBox 30">
              <a:extLst>
                <a:ext uri="{FF2B5EF4-FFF2-40B4-BE49-F238E27FC236}">
                  <a16:creationId xmlns:a16="http://schemas.microsoft.com/office/drawing/2014/main" id="{F09DB7DC-83D4-40D0-ABEF-CE739D06B3D8}"/>
                </a:ext>
              </a:extLst>
            </p:cNvPr>
            <p:cNvSpPr txBox="1"/>
            <p:nvPr/>
          </p:nvSpPr>
          <p:spPr>
            <a:xfrm>
              <a:off x="1868899" y="5343749"/>
              <a:ext cx="1469569"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Jianren Wang</a:t>
              </a:r>
              <a:r>
                <a:rPr lang="en-US" altLang="zh-CN" sz="1600" baseline="30000">
                  <a:latin typeface="Times New Roman"/>
                  <a:cs typeface="Times New Roman"/>
                </a:rPr>
                <a:t>1</a:t>
              </a:r>
              <a:endParaRPr lang="en-US" sz="1600">
                <a:ea typeface="Lato" panose="020F0502020204030203" pitchFamily="34" charset="0"/>
                <a:cs typeface="Lato" panose="020F0502020204030203" pitchFamily="34" charset="0"/>
              </a:endParaRPr>
            </a:p>
          </p:txBody>
        </p:sp>
        <p:pic>
          <p:nvPicPr>
            <p:cNvPr id="32" name="Picture 31" descr="A picture containing wall, person, person, indoor&#10;&#10;Description automatically generated">
              <a:extLst>
                <a:ext uri="{FF2B5EF4-FFF2-40B4-BE49-F238E27FC236}">
                  <a16:creationId xmlns:a16="http://schemas.microsoft.com/office/drawing/2014/main" id="{52DF0773-BD5C-4D70-8A00-62CA15A15557}"/>
                </a:ext>
              </a:extLst>
            </p:cNvPr>
            <p:cNvPicPr>
              <a:picLocks noChangeAspect="1"/>
            </p:cNvPicPr>
            <p:nvPr/>
          </p:nvPicPr>
          <p:blipFill>
            <a:blip r:embed="rId6"/>
            <a:stretch>
              <a:fillRect/>
            </a:stretch>
          </p:blipFill>
          <p:spPr>
            <a:xfrm>
              <a:off x="2146483" y="4308323"/>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40" name="TextBox 39">
            <a:extLst>
              <a:ext uri="{FF2B5EF4-FFF2-40B4-BE49-F238E27FC236}">
                <a16:creationId xmlns:a16="http://schemas.microsoft.com/office/drawing/2014/main" id="{DCBFBA64-0A2E-4DC3-8F66-45B106352B2C}"/>
              </a:ext>
            </a:extLst>
          </p:cNvPr>
          <p:cNvSpPr txBox="1"/>
          <p:nvPr/>
        </p:nvSpPr>
        <p:spPr>
          <a:xfrm>
            <a:off x="9426548" y="5315245"/>
            <a:ext cx="1249060"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David Held</a:t>
            </a:r>
            <a:r>
              <a:rPr lang="en-US" altLang="zh-CN" sz="1600" baseline="30000">
                <a:latin typeface="Times New Roman"/>
                <a:cs typeface="Times New Roman"/>
              </a:rPr>
              <a:t>1</a:t>
            </a:r>
            <a:endParaRPr lang="en-US" sz="1600">
              <a:ea typeface="Lato" panose="020F0502020204030203" pitchFamily="34" charset="0"/>
              <a:cs typeface="Lato" panose="020F0502020204030203" pitchFamily="34" charset="0"/>
            </a:endParaRPr>
          </a:p>
        </p:txBody>
      </p:sp>
      <p:pic>
        <p:nvPicPr>
          <p:cNvPr id="1026" name="Picture 2">
            <a:extLst>
              <a:ext uri="{FF2B5EF4-FFF2-40B4-BE49-F238E27FC236}">
                <a16:creationId xmlns:a16="http://schemas.microsoft.com/office/drawing/2014/main" id="{23C124BE-E0FA-459F-B3AD-272E58B7C6A9}"/>
              </a:ext>
            </a:extLst>
          </p:cNvPr>
          <p:cNvPicPr>
            <a:picLocks noChangeArrowheads="1"/>
          </p:cNvPicPr>
          <p:nvPr/>
        </p:nvPicPr>
        <p:blipFill rotWithShape="1">
          <a:blip r:embed="rId7">
            <a:extLst>
              <a:ext uri="{28A0092B-C50C-407E-A947-70E740481C1C}">
                <a14:useLocalDpi xmlns:a14="http://schemas.microsoft.com/office/drawing/2010/main" val="0"/>
              </a:ext>
            </a:extLst>
          </a:blip>
          <a:srcRect t="2452" b="29230"/>
          <a:stretch/>
        </p:blipFill>
        <p:spPr bwMode="auto">
          <a:xfrm>
            <a:off x="9593878" y="4286013"/>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photo">
            <a:extLst>
              <a:ext uri="{FF2B5EF4-FFF2-40B4-BE49-F238E27FC236}">
                <a16:creationId xmlns:a16="http://schemas.microsoft.com/office/drawing/2014/main" id="{6AD4B398-5284-468E-A1D5-552D77720C9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11" t="17469" b="24170"/>
          <a:stretch/>
        </p:blipFill>
        <p:spPr bwMode="auto">
          <a:xfrm>
            <a:off x="3887398" y="4286013"/>
            <a:ext cx="938987"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090CB63C-F6BA-4569-8691-AA08D76DAA8D}"/>
              </a:ext>
            </a:extLst>
          </p:cNvPr>
          <p:cNvSpPr txBox="1"/>
          <p:nvPr/>
        </p:nvSpPr>
        <p:spPr>
          <a:xfrm>
            <a:off x="5452271" y="5321439"/>
            <a:ext cx="1822422"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Siddharth Ancha</a:t>
            </a:r>
            <a:r>
              <a:rPr lang="en-US" altLang="zh-CN" sz="1600" baseline="30000">
                <a:latin typeface="Times New Roman"/>
                <a:cs typeface="Times New Roman"/>
              </a:rPr>
              <a:t>3</a:t>
            </a:r>
            <a:endParaRPr lang="en-US" sz="1600">
              <a:ea typeface="Lato" panose="020F0502020204030203" pitchFamily="34" charset="0"/>
              <a:cs typeface="Lato" panose="020F0502020204030203" pitchFamily="34" charset="0"/>
            </a:endParaRPr>
          </a:p>
        </p:txBody>
      </p:sp>
      <p:pic>
        <p:nvPicPr>
          <p:cNvPr id="50" name="Picture 49">
            <a:extLst>
              <a:ext uri="{FF2B5EF4-FFF2-40B4-BE49-F238E27FC236}">
                <a16:creationId xmlns:a16="http://schemas.microsoft.com/office/drawing/2014/main" id="{660666DF-F243-47CC-925A-0F380CC08BE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0743"/>
          <a:stretch/>
        </p:blipFill>
        <p:spPr bwMode="auto">
          <a:xfrm>
            <a:off x="5778223" y="4282458"/>
            <a:ext cx="900123" cy="9144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pic>
        <p:nvPicPr>
          <p:cNvPr id="51" name="Picture 50" descr="Yi-Ting Chen">
            <a:extLst>
              <a:ext uri="{FF2B5EF4-FFF2-40B4-BE49-F238E27FC236}">
                <a16:creationId xmlns:a16="http://schemas.microsoft.com/office/drawing/2014/main" id="{3B108BAB-7647-4857-92B7-1F28FA1C9EB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174"/>
          <a:stretch/>
        </p:blipFill>
        <p:spPr bwMode="auto">
          <a:xfrm>
            <a:off x="7644493" y="4285306"/>
            <a:ext cx="914399" cy="9144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7F6EEC76-4B18-43F8-8A31-3291F0A597A2}"/>
              </a:ext>
            </a:extLst>
          </p:cNvPr>
          <p:cNvSpPr txBox="1"/>
          <p:nvPr/>
        </p:nvSpPr>
        <p:spPr>
          <a:xfrm>
            <a:off x="7395409" y="5315245"/>
            <a:ext cx="1412566"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Yi-Ting Chen</a:t>
            </a:r>
            <a:r>
              <a:rPr lang="en-US" altLang="zh-CN" sz="1600" baseline="30000">
                <a:latin typeface="Times New Roman"/>
                <a:cs typeface="Times New Roman"/>
              </a:rPr>
              <a:t>4</a:t>
            </a:r>
            <a:endParaRPr lang="en-US" sz="1600">
              <a:ea typeface="Lato" panose="020F0502020204030203" pitchFamily="34" charset="0"/>
              <a:cs typeface="Lato" panose="020F0502020204030203" pitchFamily="34" charset="0"/>
            </a:endParaRPr>
          </a:p>
        </p:txBody>
      </p:sp>
      <p:grpSp>
        <p:nvGrpSpPr>
          <p:cNvPr id="53" name="Group 52">
            <a:extLst>
              <a:ext uri="{FF2B5EF4-FFF2-40B4-BE49-F238E27FC236}">
                <a16:creationId xmlns:a16="http://schemas.microsoft.com/office/drawing/2014/main" id="{36DEFB02-DBF1-47C8-BA3B-75B266D923AF}"/>
              </a:ext>
            </a:extLst>
          </p:cNvPr>
          <p:cNvGrpSpPr/>
          <p:nvPr/>
        </p:nvGrpSpPr>
        <p:grpSpPr>
          <a:xfrm>
            <a:off x="3399460" y="600248"/>
            <a:ext cx="2608406" cy="1331135"/>
            <a:chOff x="7353005" y="5067456"/>
            <a:chExt cx="2608406" cy="1331135"/>
          </a:xfrm>
        </p:grpSpPr>
        <p:sp>
          <p:nvSpPr>
            <p:cNvPr id="55" name="Rectangle 54">
              <a:extLst>
                <a:ext uri="{FF2B5EF4-FFF2-40B4-BE49-F238E27FC236}">
                  <a16:creationId xmlns:a16="http://schemas.microsoft.com/office/drawing/2014/main" id="{4858833F-9CFC-4380-9E19-A2C47E665051}"/>
                </a:ext>
              </a:extLst>
            </p:cNvPr>
            <p:cNvSpPr/>
            <p:nvPr/>
          </p:nvSpPr>
          <p:spPr>
            <a:xfrm>
              <a:off x="7353005" y="6029259"/>
              <a:ext cx="26084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aseline="30000">
                  <a:latin typeface="Times New Roman"/>
                  <a:cs typeface="Times New Roman"/>
                </a:rPr>
                <a:t>2</a:t>
              </a:r>
              <a:r>
                <a:rPr lang="en-US" altLang="zh-CN">
                  <a:latin typeface="Times New Roman"/>
                  <a:cs typeface="Times New Roman"/>
                </a:rPr>
                <a:t>Honda Research Institute</a:t>
              </a:r>
              <a:endParaRPr lang="en-US">
                <a:latin typeface="Times New Roman"/>
                <a:cs typeface="Times New Roman"/>
              </a:endParaRPr>
            </a:p>
          </p:txBody>
        </p:sp>
        <p:pic>
          <p:nvPicPr>
            <p:cNvPr id="56" name="Picture 55">
              <a:extLst>
                <a:ext uri="{FF2B5EF4-FFF2-40B4-BE49-F238E27FC236}">
                  <a16:creationId xmlns:a16="http://schemas.microsoft.com/office/drawing/2014/main" id="{AB2FF434-C0D9-4526-8AEE-6043F85CD426}"/>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7549923" y="5067456"/>
              <a:ext cx="2214571" cy="768167"/>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10-301/601: ML">
            <a:extLst>
              <a:ext uri="{FF2B5EF4-FFF2-40B4-BE49-F238E27FC236}">
                <a16:creationId xmlns:a16="http://schemas.microsoft.com/office/drawing/2014/main" id="{B7E09D41-315F-4FAF-9D11-026ED98359E4}"/>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6317263" y="324237"/>
            <a:ext cx="1296952" cy="1204193"/>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EA9D5968-C1FE-429B-ABB5-F8F0066AA7F9}"/>
              </a:ext>
            </a:extLst>
          </p:cNvPr>
          <p:cNvSpPr/>
          <p:nvPr/>
        </p:nvSpPr>
        <p:spPr>
          <a:xfrm>
            <a:off x="6297928" y="1567437"/>
            <a:ext cx="1335622" cy="363946"/>
          </a:xfrm>
          <a:prstGeom prst="rect">
            <a:avLst/>
          </a:prstGeom>
        </p:spPr>
        <p:txBody>
          <a:bodyPr wrap="none">
            <a:spAutoFit/>
          </a:bodyPr>
          <a:lstStyle/>
          <a:p>
            <a:r>
              <a:rPr lang="en-US" altLang="zh-CN" baseline="30000">
                <a:latin typeface="Times New Roman"/>
                <a:cs typeface="Times New Roman"/>
              </a:rPr>
              <a:t>3</a:t>
            </a:r>
            <a:r>
              <a:rPr lang="en-US" altLang="zh-CN">
                <a:latin typeface="Times New Roman"/>
                <a:cs typeface="Times New Roman"/>
              </a:rPr>
              <a:t>CMU MLD</a:t>
            </a:r>
            <a:endParaRPr lang="en-US">
              <a:latin typeface="Times New Roman"/>
              <a:cs typeface="Times New Roman"/>
            </a:endParaRPr>
          </a:p>
        </p:txBody>
      </p:sp>
      <p:pic>
        <p:nvPicPr>
          <p:cNvPr id="1036" name="Picture 12" descr="国立交通大学- 维基百科，自由的百科全书">
            <a:extLst>
              <a:ext uri="{FF2B5EF4-FFF2-40B4-BE49-F238E27FC236}">
                <a16:creationId xmlns:a16="http://schemas.microsoft.com/office/drawing/2014/main" id="{2309205E-5CFF-4039-B1FE-B27DC85C8907}"/>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8856678" y="324237"/>
            <a:ext cx="1218618" cy="1218618"/>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363A8E1B-656F-40AA-B50E-DC1B31922BB2}"/>
              </a:ext>
            </a:extLst>
          </p:cNvPr>
          <p:cNvSpPr/>
          <p:nvPr/>
        </p:nvSpPr>
        <p:spPr>
          <a:xfrm>
            <a:off x="7850545" y="1562836"/>
            <a:ext cx="3230884"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aseline="30000">
                <a:latin typeface="Times New Roman"/>
                <a:cs typeface="Times New Roman"/>
              </a:rPr>
              <a:t>4</a:t>
            </a:r>
            <a:r>
              <a:rPr lang="en-US" altLang="zh-CN">
                <a:latin typeface="Times New Roman"/>
                <a:cs typeface="Times New Roman"/>
              </a:rPr>
              <a:t>National Chiao Tung University</a:t>
            </a:r>
            <a:endParaRPr lang="en-US">
              <a:latin typeface="Times New Roman"/>
              <a:cs typeface="Times New Roman"/>
            </a:endParaRPr>
          </a:p>
        </p:txBody>
      </p:sp>
      <p:pic>
        <p:nvPicPr>
          <p:cNvPr id="2" name="Audio 1">
            <a:hlinkClick r:id="" action="ppaction://media"/>
            <a:extLst>
              <a:ext uri="{FF2B5EF4-FFF2-40B4-BE49-F238E27FC236}">
                <a16:creationId xmlns:a16="http://schemas.microsoft.com/office/drawing/2014/main" id="{B25EE6C5-EDDD-4E01-8199-B3D743BA80C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47071200"/>
      </p:ext>
    </p:extLst>
  </p:cSld>
  <p:clrMapOvr>
    <a:masterClrMapping/>
  </p:clrMapOvr>
  <p:transition advTm="1809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Experiment Setups</a:t>
            </a:r>
            <a:endParaRPr lang="en-US">
              <a:latin typeface="+mn-lt"/>
            </a:endParaRPr>
          </a:p>
        </p:txBody>
      </p:sp>
      <p:sp>
        <p:nvSpPr>
          <p:cNvPr id="38" name="Content Placeholder 3">
            <a:extLst>
              <a:ext uri="{FF2B5EF4-FFF2-40B4-BE49-F238E27FC236}">
                <a16:creationId xmlns:a16="http://schemas.microsoft.com/office/drawing/2014/main" id="{F01970FD-D7AD-460C-83A9-9469558DFFB6}"/>
              </a:ext>
            </a:extLst>
          </p:cNvPr>
          <p:cNvSpPr>
            <a:spLocks noGrp="1"/>
          </p:cNvSpPr>
          <p:nvPr/>
        </p:nvSpPr>
        <p:spPr>
          <a:xfrm>
            <a:off x="913795" y="1580050"/>
            <a:ext cx="10364410" cy="2674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cs typeface="Times New Roman" panose="02020603050405020304" pitchFamily="18" charset="0"/>
              </a:rPr>
              <a:t>Train:</a:t>
            </a:r>
          </a:p>
          <a:p>
            <a:pPr lvl="1"/>
            <a:r>
              <a:rPr lang="en-US" sz="2000">
                <a:cs typeface="Times New Roman" panose="02020603050405020304" pitchFamily="18" charset="0"/>
              </a:rPr>
              <a:t>3D object detector pre-trained with 50 scenes on </a:t>
            </a:r>
            <a:r>
              <a:rPr lang="en-US" sz="2000" err="1">
                <a:cs typeface="Times New Roman" panose="02020603050405020304" pitchFamily="18" charset="0"/>
              </a:rPr>
              <a:t>nuScenes</a:t>
            </a:r>
            <a:r>
              <a:rPr lang="en-US" sz="2000">
                <a:cs typeface="Times New Roman" panose="02020603050405020304" pitchFamily="18" charset="0"/>
              </a:rPr>
              <a:t> [1] train</a:t>
            </a:r>
          </a:p>
          <a:p>
            <a:pPr lvl="1"/>
            <a:r>
              <a:rPr lang="en-US" sz="2000">
                <a:cs typeface="Times New Roman" panose="02020603050405020304" pitchFamily="18" charset="0"/>
              </a:rPr>
              <a:t>500 scenes from nuScenes train for Semi-Supervised Training</a:t>
            </a:r>
          </a:p>
          <a:p>
            <a:pPr lvl="1"/>
            <a:r>
              <a:rPr lang="en-US" sz="2000">
                <a:cs typeface="Times New Roman" panose="02020603050405020304" pitchFamily="18" charset="0"/>
              </a:rPr>
              <a:t>150 scenes from nuScenes train as validation set (not overlapping with the 500 scenes for semi-supervised training)</a:t>
            </a:r>
          </a:p>
          <a:p>
            <a:pPr marL="0" indent="0">
              <a:buNone/>
            </a:pPr>
            <a:r>
              <a:rPr lang="en-US" sz="2400">
                <a:cs typeface="Times New Roman" panose="02020603050405020304" pitchFamily="18" charset="0"/>
              </a:rPr>
              <a:t>Test:</a:t>
            </a:r>
          </a:p>
          <a:p>
            <a:pPr lvl="1"/>
            <a:r>
              <a:rPr lang="en-US" sz="2000">
                <a:cs typeface="Times New Roman" panose="02020603050405020304" pitchFamily="18" charset="0"/>
              </a:rPr>
              <a:t>150 scenes from nuScenes validation as test set</a:t>
            </a:r>
          </a:p>
          <a:p>
            <a:pPr lvl="1"/>
            <a:r>
              <a:rPr lang="en-US" sz="2000">
                <a:cs typeface="Times New Roman" panose="02020603050405020304" pitchFamily="18" charset="0"/>
              </a:rPr>
              <a:t>Metric: </a:t>
            </a:r>
            <a:r>
              <a:rPr lang="en-US" sz="2000" err="1">
                <a:cs typeface="Times New Roman" panose="02020603050405020304" pitchFamily="18" charset="0"/>
              </a:rPr>
              <a:t>mAP</a:t>
            </a:r>
            <a:endParaRPr lang="en-US" sz="2000">
              <a:cs typeface="Times New Roman" panose="02020603050405020304" pitchFamily="18" charset="0"/>
            </a:endParaRPr>
          </a:p>
        </p:txBody>
      </p:sp>
      <p:sp>
        <p:nvSpPr>
          <p:cNvPr id="39" name="Subtitle 2">
            <a:extLst>
              <a:ext uri="{FF2B5EF4-FFF2-40B4-BE49-F238E27FC236}">
                <a16:creationId xmlns:a16="http://schemas.microsoft.com/office/drawing/2014/main" id="{8A7FABAE-B27C-4F5E-ACDC-3530D1C7549E}"/>
              </a:ext>
            </a:extLst>
          </p:cNvPr>
          <p:cNvSpPr txBox="1">
            <a:spLocks/>
          </p:cNvSpPr>
          <p:nvPr/>
        </p:nvSpPr>
        <p:spPr>
          <a:xfrm>
            <a:off x="1051558" y="6248400"/>
            <a:ext cx="8778241" cy="38454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0"/>
              </a:spcBef>
              <a:buNone/>
            </a:pPr>
            <a:r>
              <a:rPr lang="en-US" sz="1400">
                <a:cs typeface="Times New Roman"/>
              </a:rPr>
              <a:t>[1] Caesar, Holger et al. “nuScenes: A multimodal dataset for autonomous driving.”, CVPR2020</a:t>
            </a:r>
          </a:p>
        </p:txBody>
      </p:sp>
      <p:pic>
        <p:nvPicPr>
          <p:cNvPr id="4" name="Audio 3">
            <a:hlinkClick r:id="" action="ppaction://media"/>
            <a:extLst>
              <a:ext uri="{FF2B5EF4-FFF2-40B4-BE49-F238E27FC236}">
                <a16:creationId xmlns:a16="http://schemas.microsoft.com/office/drawing/2014/main" id="{567CBE7C-7459-489D-AAD1-D24B4C0995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42494902"/>
      </p:ext>
    </p:extLst>
  </p:cSld>
  <p:clrMapOvr>
    <a:masterClrMapping/>
  </p:clrMapOvr>
  <p:transition advTm="2536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Results: Baselines</a:t>
            </a:r>
            <a:endParaRPr lang="en-US">
              <a:latin typeface="+mn-lt"/>
            </a:endParaRPr>
          </a:p>
        </p:txBody>
      </p:sp>
      <p:graphicFrame>
        <p:nvGraphicFramePr>
          <p:cNvPr id="4" name="Chart 3">
            <a:extLst>
              <a:ext uri="{FF2B5EF4-FFF2-40B4-BE49-F238E27FC236}">
                <a16:creationId xmlns:a16="http://schemas.microsoft.com/office/drawing/2014/main" id="{0B65EB33-F21A-48C1-AC14-E5DD85EA6213}"/>
              </a:ext>
            </a:extLst>
          </p:cNvPr>
          <p:cNvGraphicFramePr/>
          <p:nvPr>
            <p:extLst>
              <p:ext uri="{D42A27DB-BD31-4B8C-83A1-F6EECF244321}">
                <p14:modId xmlns:p14="http://schemas.microsoft.com/office/powerpoint/2010/main" val="223830847"/>
              </p:ext>
            </p:extLst>
          </p:nvPr>
        </p:nvGraphicFramePr>
        <p:xfrm>
          <a:off x="1557261" y="1094825"/>
          <a:ext cx="9246205" cy="5418667"/>
        </p:xfrm>
        <a:graphic>
          <a:graphicData uri="http://schemas.openxmlformats.org/drawingml/2006/chart">
            <c:chart xmlns:c="http://schemas.openxmlformats.org/drawingml/2006/chart" xmlns:r="http://schemas.openxmlformats.org/officeDocument/2006/relationships" r:id="rId6"/>
          </a:graphicData>
        </a:graphic>
      </p:graphicFrame>
      <p:sp>
        <p:nvSpPr>
          <p:cNvPr id="5" name="Subtitle 2">
            <a:extLst>
              <a:ext uri="{FF2B5EF4-FFF2-40B4-BE49-F238E27FC236}">
                <a16:creationId xmlns:a16="http://schemas.microsoft.com/office/drawing/2014/main" id="{303B2AE3-E80F-4D53-BB6A-FBBEE224DF7E}"/>
              </a:ext>
            </a:extLst>
          </p:cNvPr>
          <p:cNvSpPr txBox="1">
            <a:spLocks/>
          </p:cNvSpPr>
          <p:nvPr/>
        </p:nvSpPr>
        <p:spPr>
          <a:xfrm>
            <a:off x="1051558" y="6321217"/>
            <a:ext cx="8778241" cy="38454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0"/>
              </a:spcBef>
              <a:buNone/>
            </a:pPr>
            <a:r>
              <a:rPr lang="en-US" sz="1400">
                <a:cs typeface="Times New Roman"/>
              </a:rPr>
              <a:t>[1] </a:t>
            </a:r>
            <a:r>
              <a:rPr lang="en-US" sz="1400" err="1">
                <a:cs typeface="Times New Roman"/>
              </a:rPr>
              <a:t>Teichman</a:t>
            </a:r>
            <a:r>
              <a:rPr lang="en-US" sz="1400">
                <a:cs typeface="Times New Roman"/>
              </a:rPr>
              <a:t>, Alex et al. “Tracking-based semi-supervised learning.”, IJRR2012</a:t>
            </a:r>
          </a:p>
        </p:txBody>
      </p:sp>
      <p:sp>
        <p:nvSpPr>
          <p:cNvPr id="6" name="Subtitle 2">
            <a:extLst>
              <a:ext uri="{FF2B5EF4-FFF2-40B4-BE49-F238E27FC236}">
                <a16:creationId xmlns:a16="http://schemas.microsoft.com/office/drawing/2014/main" id="{9F5B73D7-3089-4CFE-8BE3-7838A8A65B6A}"/>
              </a:ext>
            </a:extLst>
          </p:cNvPr>
          <p:cNvSpPr txBox="1">
            <a:spLocks/>
          </p:cNvSpPr>
          <p:nvPr/>
        </p:nvSpPr>
        <p:spPr>
          <a:xfrm>
            <a:off x="1051558" y="6530489"/>
            <a:ext cx="8778241" cy="38454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0"/>
              </a:spcBef>
              <a:buNone/>
            </a:pPr>
            <a:r>
              <a:rPr lang="en-US" sz="1400">
                <a:cs typeface="Times New Roman"/>
              </a:rPr>
              <a:t>[2] Zhao, Na et al. “</a:t>
            </a:r>
            <a:r>
              <a:rPr lang="en-US" sz="1400" err="1">
                <a:cs typeface="Times New Roman"/>
              </a:rPr>
              <a:t>Sess</a:t>
            </a:r>
            <a:r>
              <a:rPr lang="en-US" sz="1400">
                <a:cs typeface="Times New Roman"/>
              </a:rPr>
              <a:t>:  Self-</a:t>
            </a:r>
            <a:r>
              <a:rPr lang="en-US" sz="1400" err="1">
                <a:cs typeface="Times New Roman"/>
              </a:rPr>
              <a:t>ensembling</a:t>
            </a:r>
            <a:r>
              <a:rPr lang="en-US" sz="1400">
                <a:cs typeface="Times New Roman"/>
              </a:rPr>
              <a:t> semi-supervised 3d object detection.”, CVPR2020</a:t>
            </a:r>
          </a:p>
        </p:txBody>
      </p:sp>
      <p:pic>
        <p:nvPicPr>
          <p:cNvPr id="2" name="Audio 1">
            <a:hlinkClick r:id="" action="ppaction://media"/>
            <a:extLst>
              <a:ext uri="{FF2B5EF4-FFF2-40B4-BE49-F238E27FC236}">
                <a16:creationId xmlns:a16="http://schemas.microsoft.com/office/drawing/2014/main" id="{CE2920E4-6272-459C-AE49-C9388FB3B6A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939735339"/>
      </p:ext>
    </p:extLst>
  </p:cSld>
  <p:clrMapOvr>
    <a:masterClrMapping/>
  </p:clrMapOvr>
  <p:transition advTm="97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0" categoryIdx="0" bldStep="ptInCategory"/>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chart seriesIdx="0" categoryIdx="1" bldStep="ptInCategory"/>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chart seriesIdx="0" categoryIdx="2" bldStep="ptIn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0" categoryIdx="3" bldStep="ptIn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chart seriesIdx="0" categoryIdx="4" bldStep="ptIn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Graphic spid="4" grpId="0" uiExpand="1">
        <p:bldSub>
          <a:bldChart bld="categoryEl"/>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Results: Qualitative</a:t>
            </a:r>
            <a:endParaRPr lang="en-US">
              <a:latin typeface="+mn-lt"/>
            </a:endParaRPr>
          </a:p>
        </p:txBody>
      </p:sp>
      <p:sp>
        <p:nvSpPr>
          <p:cNvPr id="6" name="TextBox 5">
            <a:extLst>
              <a:ext uri="{FF2B5EF4-FFF2-40B4-BE49-F238E27FC236}">
                <a16:creationId xmlns:a16="http://schemas.microsoft.com/office/drawing/2014/main" id="{3BBD9013-7F4C-4AE1-9F78-3403EF3BAB9B}"/>
              </a:ext>
            </a:extLst>
          </p:cNvPr>
          <p:cNvSpPr txBox="1"/>
          <p:nvPr/>
        </p:nvSpPr>
        <p:spPr>
          <a:xfrm>
            <a:off x="4670482" y="6051235"/>
            <a:ext cx="3825818" cy="461665"/>
          </a:xfrm>
          <a:prstGeom prst="rect">
            <a:avLst/>
          </a:prstGeom>
          <a:noFill/>
        </p:spPr>
        <p:txBody>
          <a:bodyPr wrap="square" rtlCol="0">
            <a:spAutoFit/>
          </a:bodyPr>
          <a:lstStyle/>
          <a:p>
            <a:r>
              <a:rPr lang="en-US" sz="2400"/>
              <a:t>Correct False Positive</a:t>
            </a:r>
          </a:p>
        </p:txBody>
      </p:sp>
      <p:pic>
        <p:nvPicPr>
          <p:cNvPr id="4" name="Picture 3" descr="A picture containing engineering drawing&#10;&#10;Description automatically generated">
            <a:extLst>
              <a:ext uri="{FF2B5EF4-FFF2-40B4-BE49-F238E27FC236}">
                <a16:creationId xmlns:a16="http://schemas.microsoft.com/office/drawing/2014/main" id="{15990F28-137E-4798-8D06-B6664A5B91E3}"/>
              </a:ext>
            </a:extLst>
          </p:cNvPr>
          <p:cNvPicPr>
            <a:picLocks noChangeAspect="1"/>
          </p:cNvPicPr>
          <p:nvPr/>
        </p:nvPicPr>
        <p:blipFill rotWithShape="1">
          <a:blip r:embed="rId5"/>
          <a:srcRect l="19453" t="-28"/>
          <a:stretch/>
        </p:blipFill>
        <p:spPr>
          <a:xfrm>
            <a:off x="4670482" y="1458930"/>
            <a:ext cx="4862500" cy="4132121"/>
          </a:xfrm>
          <a:prstGeom prst="rect">
            <a:avLst/>
          </a:prstGeom>
        </p:spPr>
      </p:pic>
      <p:sp>
        <p:nvSpPr>
          <p:cNvPr id="5" name="TextBox 4">
            <a:extLst>
              <a:ext uri="{FF2B5EF4-FFF2-40B4-BE49-F238E27FC236}">
                <a16:creationId xmlns:a16="http://schemas.microsoft.com/office/drawing/2014/main" id="{1ADD0660-3182-49FB-9D9E-48B363CC76DB}"/>
              </a:ext>
            </a:extLst>
          </p:cNvPr>
          <p:cNvSpPr txBox="1"/>
          <p:nvPr/>
        </p:nvSpPr>
        <p:spPr>
          <a:xfrm>
            <a:off x="2781560" y="2006602"/>
            <a:ext cx="1236542" cy="461665"/>
          </a:xfrm>
          <a:prstGeom prst="rect">
            <a:avLst/>
          </a:prstGeom>
          <a:noFill/>
        </p:spPr>
        <p:txBody>
          <a:bodyPr wrap="square" rtlCol="0">
            <a:spAutoFit/>
          </a:bodyPr>
          <a:lstStyle/>
          <a:p>
            <a:r>
              <a:rPr lang="en-US" sz="2400"/>
              <a:t>Student</a:t>
            </a:r>
          </a:p>
        </p:txBody>
      </p:sp>
      <p:sp>
        <p:nvSpPr>
          <p:cNvPr id="7" name="TextBox 6">
            <a:extLst>
              <a:ext uri="{FF2B5EF4-FFF2-40B4-BE49-F238E27FC236}">
                <a16:creationId xmlns:a16="http://schemas.microsoft.com/office/drawing/2014/main" id="{5A3BD34B-91A4-4136-9A3F-2B5A99A0E643}"/>
              </a:ext>
            </a:extLst>
          </p:cNvPr>
          <p:cNvSpPr txBox="1"/>
          <p:nvPr/>
        </p:nvSpPr>
        <p:spPr>
          <a:xfrm>
            <a:off x="2781560" y="2898703"/>
            <a:ext cx="1236542" cy="461665"/>
          </a:xfrm>
          <a:prstGeom prst="rect">
            <a:avLst/>
          </a:prstGeom>
          <a:noFill/>
        </p:spPr>
        <p:txBody>
          <a:bodyPr wrap="square" rtlCol="0">
            <a:spAutoFit/>
          </a:bodyPr>
          <a:lstStyle/>
          <a:p>
            <a:r>
              <a:rPr lang="en-US" sz="2400"/>
              <a:t>Ours</a:t>
            </a:r>
          </a:p>
        </p:txBody>
      </p:sp>
      <p:sp>
        <p:nvSpPr>
          <p:cNvPr id="10" name="TextBox 9">
            <a:extLst>
              <a:ext uri="{FF2B5EF4-FFF2-40B4-BE49-F238E27FC236}">
                <a16:creationId xmlns:a16="http://schemas.microsoft.com/office/drawing/2014/main" id="{66EAC171-D046-436C-AAB9-993D983EF4A3}"/>
              </a:ext>
            </a:extLst>
          </p:cNvPr>
          <p:cNvSpPr txBox="1"/>
          <p:nvPr/>
        </p:nvSpPr>
        <p:spPr>
          <a:xfrm>
            <a:off x="2781560" y="3786964"/>
            <a:ext cx="1236542" cy="461665"/>
          </a:xfrm>
          <a:prstGeom prst="rect">
            <a:avLst/>
          </a:prstGeom>
          <a:noFill/>
        </p:spPr>
        <p:txBody>
          <a:bodyPr wrap="square" rtlCol="0">
            <a:spAutoFit/>
          </a:bodyPr>
          <a:lstStyle/>
          <a:p>
            <a:r>
              <a:rPr lang="en-US" sz="2400"/>
              <a:t>Student</a:t>
            </a:r>
          </a:p>
        </p:txBody>
      </p:sp>
      <p:sp>
        <p:nvSpPr>
          <p:cNvPr id="11" name="TextBox 10">
            <a:extLst>
              <a:ext uri="{FF2B5EF4-FFF2-40B4-BE49-F238E27FC236}">
                <a16:creationId xmlns:a16="http://schemas.microsoft.com/office/drawing/2014/main" id="{541F0D87-33CB-4464-9429-70947233B4CA}"/>
              </a:ext>
            </a:extLst>
          </p:cNvPr>
          <p:cNvSpPr txBox="1"/>
          <p:nvPr/>
        </p:nvSpPr>
        <p:spPr>
          <a:xfrm>
            <a:off x="2781560" y="4679065"/>
            <a:ext cx="1236542" cy="461665"/>
          </a:xfrm>
          <a:prstGeom prst="rect">
            <a:avLst/>
          </a:prstGeom>
          <a:noFill/>
        </p:spPr>
        <p:txBody>
          <a:bodyPr wrap="square" rtlCol="0">
            <a:spAutoFit/>
          </a:bodyPr>
          <a:lstStyle/>
          <a:p>
            <a:r>
              <a:rPr lang="en-US" sz="2400"/>
              <a:t>Ours</a:t>
            </a:r>
          </a:p>
        </p:txBody>
      </p:sp>
      <p:pic>
        <p:nvPicPr>
          <p:cNvPr id="2" name="Audio 1">
            <a:hlinkClick r:id="" action="ppaction://media"/>
            <a:extLst>
              <a:ext uri="{FF2B5EF4-FFF2-40B4-BE49-F238E27FC236}">
                <a16:creationId xmlns:a16="http://schemas.microsoft.com/office/drawing/2014/main" id="{74A1C466-F271-4642-BA21-16C5EBA111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79088564"/>
      </p:ext>
    </p:extLst>
  </p:cSld>
  <p:clrMapOvr>
    <a:masterClrMapping/>
  </p:clrMapOvr>
  <p:transition advTm="479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Results: Qualitative</a:t>
            </a:r>
            <a:endParaRPr lang="en-US">
              <a:latin typeface="+mn-lt"/>
            </a:endParaRPr>
          </a:p>
        </p:txBody>
      </p:sp>
      <p:sp>
        <p:nvSpPr>
          <p:cNvPr id="4" name="TextBox 3">
            <a:extLst>
              <a:ext uri="{FF2B5EF4-FFF2-40B4-BE49-F238E27FC236}">
                <a16:creationId xmlns:a16="http://schemas.microsoft.com/office/drawing/2014/main" id="{E8328C3E-4CB3-483E-B861-B4D4E28DFC57}"/>
              </a:ext>
            </a:extLst>
          </p:cNvPr>
          <p:cNvSpPr txBox="1"/>
          <p:nvPr/>
        </p:nvSpPr>
        <p:spPr>
          <a:xfrm>
            <a:off x="4670482" y="6051235"/>
            <a:ext cx="3825818" cy="461665"/>
          </a:xfrm>
          <a:prstGeom prst="rect">
            <a:avLst/>
          </a:prstGeom>
          <a:noFill/>
        </p:spPr>
        <p:txBody>
          <a:bodyPr wrap="square" rtlCol="0">
            <a:spAutoFit/>
          </a:bodyPr>
          <a:lstStyle/>
          <a:p>
            <a:r>
              <a:rPr lang="en-US" sz="2400"/>
              <a:t>Correct False Negative</a:t>
            </a:r>
          </a:p>
        </p:txBody>
      </p:sp>
      <p:pic>
        <p:nvPicPr>
          <p:cNvPr id="5" name="Picture 4" descr="A picture containing calendar&#10;&#10;Description automatically generated">
            <a:extLst>
              <a:ext uri="{FF2B5EF4-FFF2-40B4-BE49-F238E27FC236}">
                <a16:creationId xmlns:a16="http://schemas.microsoft.com/office/drawing/2014/main" id="{0D337B24-9E2A-47E8-B07E-17C3C9878278}"/>
              </a:ext>
            </a:extLst>
          </p:cNvPr>
          <p:cNvPicPr>
            <a:picLocks noChangeAspect="1"/>
          </p:cNvPicPr>
          <p:nvPr/>
        </p:nvPicPr>
        <p:blipFill rotWithShape="1">
          <a:blip r:embed="rId5"/>
          <a:srcRect l="17123" t="-193"/>
          <a:stretch/>
        </p:blipFill>
        <p:spPr>
          <a:xfrm>
            <a:off x="4670482" y="1397285"/>
            <a:ext cx="4907756" cy="4125986"/>
          </a:xfrm>
          <a:prstGeom prst="rect">
            <a:avLst/>
          </a:prstGeom>
        </p:spPr>
      </p:pic>
      <p:sp>
        <p:nvSpPr>
          <p:cNvPr id="6" name="TextBox 5">
            <a:extLst>
              <a:ext uri="{FF2B5EF4-FFF2-40B4-BE49-F238E27FC236}">
                <a16:creationId xmlns:a16="http://schemas.microsoft.com/office/drawing/2014/main" id="{3DFC4E0B-ADBC-47F6-8A6A-99B2418B0480}"/>
              </a:ext>
            </a:extLst>
          </p:cNvPr>
          <p:cNvSpPr txBox="1"/>
          <p:nvPr/>
        </p:nvSpPr>
        <p:spPr>
          <a:xfrm>
            <a:off x="2872116" y="1956657"/>
            <a:ext cx="1236542" cy="461665"/>
          </a:xfrm>
          <a:prstGeom prst="rect">
            <a:avLst/>
          </a:prstGeom>
          <a:noFill/>
        </p:spPr>
        <p:txBody>
          <a:bodyPr wrap="square" rtlCol="0">
            <a:spAutoFit/>
          </a:bodyPr>
          <a:lstStyle/>
          <a:p>
            <a:r>
              <a:rPr lang="en-US" sz="2400"/>
              <a:t>Student</a:t>
            </a:r>
          </a:p>
        </p:txBody>
      </p:sp>
      <p:sp>
        <p:nvSpPr>
          <p:cNvPr id="7" name="TextBox 6">
            <a:extLst>
              <a:ext uri="{FF2B5EF4-FFF2-40B4-BE49-F238E27FC236}">
                <a16:creationId xmlns:a16="http://schemas.microsoft.com/office/drawing/2014/main" id="{EDE308D5-2258-419B-8B7F-8DF75B5604CB}"/>
              </a:ext>
            </a:extLst>
          </p:cNvPr>
          <p:cNvSpPr txBox="1"/>
          <p:nvPr/>
        </p:nvSpPr>
        <p:spPr>
          <a:xfrm>
            <a:off x="2872116" y="2848758"/>
            <a:ext cx="1236542" cy="461665"/>
          </a:xfrm>
          <a:prstGeom prst="rect">
            <a:avLst/>
          </a:prstGeom>
          <a:noFill/>
        </p:spPr>
        <p:txBody>
          <a:bodyPr wrap="square" rtlCol="0">
            <a:spAutoFit/>
          </a:bodyPr>
          <a:lstStyle/>
          <a:p>
            <a:r>
              <a:rPr lang="en-US" sz="2400"/>
              <a:t>Ours</a:t>
            </a:r>
          </a:p>
        </p:txBody>
      </p:sp>
      <p:sp>
        <p:nvSpPr>
          <p:cNvPr id="8" name="TextBox 7">
            <a:extLst>
              <a:ext uri="{FF2B5EF4-FFF2-40B4-BE49-F238E27FC236}">
                <a16:creationId xmlns:a16="http://schemas.microsoft.com/office/drawing/2014/main" id="{14795669-2994-48B7-8C8F-A4C3727EC4D7}"/>
              </a:ext>
            </a:extLst>
          </p:cNvPr>
          <p:cNvSpPr txBox="1"/>
          <p:nvPr/>
        </p:nvSpPr>
        <p:spPr>
          <a:xfrm>
            <a:off x="2872116" y="3737019"/>
            <a:ext cx="1236542" cy="461665"/>
          </a:xfrm>
          <a:prstGeom prst="rect">
            <a:avLst/>
          </a:prstGeom>
          <a:noFill/>
        </p:spPr>
        <p:txBody>
          <a:bodyPr wrap="square" rtlCol="0">
            <a:spAutoFit/>
          </a:bodyPr>
          <a:lstStyle/>
          <a:p>
            <a:r>
              <a:rPr lang="en-US" sz="2400"/>
              <a:t>Student</a:t>
            </a:r>
          </a:p>
        </p:txBody>
      </p:sp>
      <p:sp>
        <p:nvSpPr>
          <p:cNvPr id="9" name="TextBox 8">
            <a:extLst>
              <a:ext uri="{FF2B5EF4-FFF2-40B4-BE49-F238E27FC236}">
                <a16:creationId xmlns:a16="http://schemas.microsoft.com/office/drawing/2014/main" id="{75D47478-8F0E-49D3-9224-02E393BBCAF0}"/>
              </a:ext>
            </a:extLst>
          </p:cNvPr>
          <p:cNvSpPr txBox="1"/>
          <p:nvPr/>
        </p:nvSpPr>
        <p:spPr>
          <a:xfrm>
            <a:off x="2872116" y="4629120"/>
            <a:ext cx="1236542" cy="461665"/>
          </a:xfrm>
          <a:prstGeom prst="rect">
            <a:avLst/>
          </a:prstGeom>
          <a:noFill/>
        </p:spPr>
        <p:txBody>
          <a:bodyPr wrap="square" rtlCol="0">
            <a:spAutoFit/>
          </a:bodyPr>
          <a:lstStyle/>
          <a:p>
            <a:r>
              <a:rPr lang="en-US" sz="2400"/>
              <a:t>Ours</a:t>
            </a:r>
          </a:p>
        </p:txBody>
      </p:sp>
      <p:pic>
        <p:nvPicPr>
          <p:cNvPr id="2" name="Audio 1">
            <a:hlinkClick r:id="" action="ppaction://media"/>
            <a:extLst>
              <a:ext uri="{FF2B5EF4-FFF2-40B4-BE49-F238E27FC236}">
                <a16:creationId xmlns:a16="http://schemas.microsoft.com/office/drawing/2014/main" id="{9C03DCB6-B184-4638-AD01-F61A6A7FA2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30775861"/>
      </p:ext>
    </p:extLst>
  </p:cSld>
  <p:clrMapOvr>
    <a:masterClrMapping/>
  </p:clrMapOvr>
  <p:transition advTm="358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5">
            <a:extLst>
              <a:ext uri="{FF2B5EF4-FFF2-40B4-BE49-F238E27FC236}">
                <a16:creationId xmlns:a16="http://schemas.microsoft.com/office/drawing/2014/main" id="{F6C6AACE-719B-4E51-84E3-8A7C2AC62455}"/>
              </a:ext>
            </a:extLst>
          </p:cNvPr>
          <p:cNvSpPr txBox="1">
            <a:spLocks/>
          </p:cNvSpPr>
          <p:nvPr/>
        </p:nvSpPr>
        <p:spPr>
          <a:xfrm>
            <a:off x="913795" y="609600"/>
            <a:ext cx="10353762" cy="970450"/>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Conclusion</a:t>
            </a:r>
          </a:p>
        </p:txBody>
      </p:sp>
      <p:grpSp>
        <p:nvGrpSpPr>
          <p:cNvPr id="26" name="Group 25">
            <a:extLst>
              <a:ext uri="{FF2B5EF4-FFF2-40B4-BE49-F238E27FC236}">
                <a16:creationId xmlns:a16="http://schemas.microsoft.com/office/drawing/2014/main" id="{EC48722A-D543-455E-9602-51EEC806C326}"/>
              </a:ext>
            </a:extLst>
          </p:cNvPr>
          <p:cNvGrpSpPr/>
          <p:nvPr/>
        </p:nvGrpSpPr>
        <p:grpSpPr>
          <a:xfrm>
            <a:off x="1319902" y="4129604"/>
            <a:ext cx="4268062" cy="2303329"/>
            <a:chOff x="1713602" y="1001383"/>
            <a:chExt cx="4268062" cy="2303329"/>
          </a:xfrm>
        </p:grpSpPr>
        <p:sp>
          <p:nvSpPr>
            <p:cNvPr id="27" name="TextBox 3">
              <a:extLst>
                <a:ext uri="{FF2B5EF4-FFF2-40B4-BE49-F238E27FC236}">
                  <a16:creationId xmlns:a16="http://schemas.microsoft.com/office/drawing/2014/main" id="{E87C7DE6-ED44-48D7-9B75-ACC94599F080}"/>
                </a:ext>
              </a:extLst>
            </p:cNvPr>
            <p:cNvSpPr txBox="1"/>
            <p:nvPr/>
          </p:nvSpPr>
          <p:spPr>
            <a:xfrm>
              <a:off x="1713602" y="1914042"/>
              <a:ext cx="1135920" cy="584775"/>
            </a:xfrm>
            <a:prstGeom prst="rect">
              <a:avLst/>
            </a:prstGeom>
            <a:noFill/>
            <a:ln w="28575">
              <a:solidFill>
                <a:srgbClr val="30E5D0"/>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30E5D0"/>
                  </a:solidFill>
                  <a:latin typeface="Times New Roman" panose="02020603050405020304" pitchFamily="18" charset="0"/>
                  <a:cs typeface="Times New Roman" panose="02020603050405020304" pitchFamily="18" charset="0"/>
                </a:rPr>
                <a:t>Temporal </a:t>
              </a:r>
              <a:r>
                <a:rPr lang="en-US" altLang="zh-CN" sz="1600" b="1">
                  <a:solidFill>
                    <a:srgbClr val="30E5D0"/>
                  </a:solidFill>
                  <a:latin typeface="Times New Roman" panose="02020603050405020304" pitchFamily="18" charset="0"/>
                  <a:cs typeface="Times New Roman" panose="02020603050405020304" pitchFamily="18" charset="0"/>
                </a:rPr>
                <a:t>GNN</a:t>
              </a:r>
              <a:endParaRPr lang="en-US" sz="1600" b="1">
                <a:solidFill>
                  <a:srgbClr val="30E5D0"/>
                </a:solidFill>
                <a:latin typeface="Times New Roman" panose="02020603050405020304" pitchFamily="18" charset="0"/>
                <a:cs typeface="Times New Roman" panose="02020603050405020304" pitchFamily="18" charset="0"/>
              </a:endParaRPr>
            </a:p>
          </p:txBody>
        </p:sp>
        <p:sp>
          <p:nvSpPr>
            <p:cNvPr id="28" name="TextBox 3">
              <a:extLst>
                <a:ext uri="{FF2B5EF4-FFF2-40B4-BE49-F238E27FC236}">
                  <a16:creationId xmlns:a16="http://schemas.microsoft.com/office/drawing/2014/main" id="{8F0385B9-99DB-4EB2-8F06-F997558DAC41}"/>
                </a:ext>
              </a:extLst>
            </p:cNvPr>
            <p:cNvSpPr txBox="1"/>
            <p:nvPr/>
          </p:nvSpPr>
          <p:spPr>
            <a:xfrm>
              <a:off x="4950012" y="2037153"/>
              <a:ext cx="1031652" cy="338554"/>
            </a:xfrm>
            <a:prstGeom prst="rect">
              <a:avLst/>
            </a:prstGeom>
            <a:noFill/>
            <a:ln w="28575">
              <a:solidFill>
                <a:srgbClr val="30E5D0"/>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30E5D0"/>
                  </a:solidFill>
                  <a:latin typeface="Times New Roman" panose="02020603050405020304" pitchFamily="18" charset="0"/>
                  <a:cs typeface="Times New Roman" panose="02020603050405020304" pitchFamily="18" charset="0"/>
                </a:rPr>
                <a:t>Detector</a:t>
              </a:r>
            </a:p>
          </p:txBody>
        </p:sp>
        <p:sp>
          <p:nvSpPr>
            <p:cNvPr id="29" name="TextBox 28">
              <a:extLst>
                <a:ext uri="{FF2B5EF4-FFF2-40B4-BE49-F238E27FC236}">
                  <a16:creationId xmlns:a16="http://schemas.microsoft.com/office/drawing/2014/main" id="{D5C74B52-887D-4E43-8933-E9E78070D0AC}"/>
                </a:ext>
              </a:extLst>
            </p:cNvPr>
            <p:cNvSpPr txBox="1"/>
            <p:nvPr/>
          </p:nvSpPr>
          <p:spPr>
            <a:xfrm>
              <a:off x="2620095" y="1001383"/>
              <a:ext cx="2298793" cy="369332"/>
            </a:xfrm>
            <a:prstGeom prst="rect">
              <a:avLst/>
            </a:prstGeom>
            <a:noFill/>
          </p:spPr>
          <p:txBody>
            <a:bodyPr wrap="square">
              <a:spAutoFit/>
            </a:bodyPr>
            <a:lstStyle/>
            <a:p>
              <a:pPr algn="ctr"/>
              <a:r>
                <a:rPr lang="en-US" sz="1800" b="1">
                  <a:solidFill>
                    <a:srgbClr val="30E5D0"/>
                  </a:solidFill>
                  <a:latin typeface="Times New Roman" panose="02020603050405020304" pitchFamily="18" charset="0"/>
                  <a:cs typeface="Times New Roman" panose="02020603050405020304" pitchFamily="18" charset="0"/>
                </a:rPr>
                <a:t>Pseudo Labeled Data</a:t>
              </a:r>
            </a:p>
          </p:txBody>
        </p:sp>
        <p:cxnSp>
          <p:nvCxnSpPr>
            <p:cNvPr id="30" name="Connector: Elbow 29">
              <a:extLst>
                <a:ext uri="{FF2B5EF4-FFF2-40B4-BE49-F238E27FC236}">
                  <a16:creationId xmlns:a16="http://schemas.microsoft.com/office/drawing/2014/main" id="{66DD823B-A043-4EE6-9215-5B224156858C}"/>
                </a:ext>
              </a:extLst>
            </p:cNvPr>
            <p:cNvCxnSpPr>
              <a:cxnSpLocks/>
              <a:stCxn id="27" idx="0"/>
              <a:endCxn id="28" idx="0"/>
            </p:cNvCxnSpPr>
            <p:nvPr/>
          </p:nvCxnSpPr>
          <p:spPr>
            <a:xfrm rot="16200000" flipH="1">
              <a:off x="3812144" y="383459"/>
              <a:ext cx="123111" cy="3184276"/>
            </a:xfrm>
            <a:prstGeom prst="bentConnector3">
              <a:avLst>
                <a:gd name="adj1" fmla="val -409232"/>
              </a:avLst>
            </a:prstGeom>
            <a:ln w="19050">
              <a:solidFill>
                <a:srgbClr val="30E5D0"/>
              </a:solidFill>
              <a:tailEnd type="triangle"/>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4C8A7651-115D-4C3D-861C-827CFC0652F9}"/>
                </a:ext>
              </a:extLst>
            </p:cNvPr>
            <p:cNvCxnSpPr>
              <a:cxnSpLocks/>
              <a:stCxn id="28" idx="2"/>
              <a:endCxn id="27" idx="2"/>
            </p:cNvCxnSpPr>
            <p:nvPr/>
          </p:nvCxnSpPr>
          <p:spPr>
            <a:xfrm rot="5400000">
              <a:off x="3812145" y="845124"/>
              <a:ext cx="123110" cy="3184276"/>
            </a:xfrm>
            <a:prstGeom prst="bentConnector3">
              <a:avLst>
                <a:gd name="adj1" fmla="val 451545"/>
              </a:avLst>
            </a:prstGeom>
            <a:ln w="19050">
              <a:solidFill>
                <a:srgbClr val="30E5D0"/>
              </a:solidFill>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9B60B657-C3D1-443E-B844-0D10FC1FFED1}"/>
                </a:ext>
              </a:extLst>
            </p:cNvPr>
            <p:cNvSpPr txBox="1"/>
            <p:nvPr/>
          </p:nvSpPr>
          <p:spPr>
            <a:xfrm>
              <a:off x="2651219" y="2935380"/>
              <a:ext cx="2298793" cy="369332"/>
            </a:xfrm>
            <a:prstGeom prst="rect">
              <a:avLst/>
            </a:prstGeom>
            <a:noFill/>
          </p:spPr>
          <p:txBody>
            <a:bodyPr wrap="square">
              <a:spAutoFit/>
            </a:bodyPr>
            <a:lstStyle/>
            <a:p>
              <a:pPr algn="ctr"/>
              <a:r>
                <a:rPr lang="en-US" sz="1800" b="1">
                  <a:solidFill>
                    <a:srgbClr val="30E5D0"/>
                  </a:solidFill>
                  <a:latin typeface="Times New Roman" panose="02020603050405020304" pitchFamily="18" charset="0"/>
                  <a:cs typeface="Times New Roman" panose="02020603050405020304" pitchFamily="18" charset="0"/>
                </a:rPr>
                <a:t>Better </a:t>
              </a:r>
              <a:r>
                <a:rPr lang="en-US" altLang="zh-CN" sz="1800" b="1">
                  <a:solidFill>
                    <a:srgbClr val="30E5D0"/>
                  </a:solidFill>
                  <a:latin typeface="Times New Roman" panose="02020603050405020304" pitchFamily="18" charset="0"/>
                  <a:cs typeface="Times New Roman" panose="02020603050405020304" pitchFamily="18" charset="0"/>
                </a:rPr>
                <a:t>Candidates</a:t>
              </a:r>
              <a:endParaRPr lang="en-US" sz="1800" b="1">
                <a:solidFill>
                  <a:srgbClr val="30E5D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E19C7AB-051F-4C53-A642-7F5A1E80A35D}"/>
                    </a:ext>
                  </a:extLst>
                </p:cNvPr>
                <p:cNvSpPr txBox="1"/>
                <p:nvPr/>
              </p:nvSpPr>
              <p:spPr>
                <a:xfrm>
                  <a:off x="3436495" y="1450496"/>
                  <a:ext cx="874407"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0E5D0"/>
                                </a:solidFill>
                                <a:latin typeface="Cambria Math" panose="02040503050406030204" pitchFamily="18" charset="0"/>
                              </a:rPr>
                            </m:ctrlPr>
                          </m:sSubPr>
                          <m:e>
                            <m:r>
                              <a:rPr lang="en-US" b="0" i="1" smtClean="0">
                                <a:solidFill>
                                  <a:srgbClr val="30E5D0"/>
                                </a:solidFill>
                                <a:latin typeface="Cambria Math" panose="02040503050406030204" pitchFamily="18" charset="0"/>
                              </a:rPr>
                              <m:t>(</m:t>
                            </m:r>
                            <m:r>
                              <a:rPr lang="en-US" b="0" i="1" smtClean="0">
                                <a:solidFill>
                                  <a:srgbClr val="30E5D0"/>
                                </a:solidFill>
                                <a:latin typeface="Cambria Math" panose="02040503050406030204" pitchFamily="18" charset="0"/>
                              </a:rPr>
                              <m:t>𝑥</m:t>
                            </m:r>
                          </m:e>
                          <m:sub>
                            <m:r>
                              <a:rPr lang="en-US" b="0" i="1" smtClean="0">
                                <a:solidFill>
                                  <a:srgbClr val="30E5D0"/>
                                </a:solidFill>
                                <a:latin typeface="Cambria Math" panose="02040503050406030204" pitchFamily="18" charset="0"/>
                              </a:rPr>
                              <m:t>𝑢</m:t>
                            </m:r>
                          </m:sub>
                        </m:sSub>
                        <m:r>
                          <a:rPr lang="en-US" b="0" i="1" smtClean="0">
                            <a:solidFill>
                              <a:srgbClr val="30E5D0"/>
                            </a:solidFill>
                            <a:latin typeface="Cambria Math" panose="02040503050406030204" pitchFamily="18" charset="0"/>
                          </a:rPr>
                          <m:t>,</m:t>
                        </m:r>
                        <m:acc>
                          <m:accPr>
                            <m:chr m:val="̂"/>
                            <m:ctrlPr>
                              <a:rPr lang="en-US" b="0" i="1" smtClean="0">
                                <a:solidFill>
                                  <a:srgbClr val="30E5D0"/>
                                </a:solidFill>
                                <a:latin typeface="Cambria Math" panose="02040503050406030204" pitchFamily="18" charset="0"/>
                              </a:rPr>
                            </m:ctrlPr>
                          </m:accPr>
                          <m:e>
                            <m:sSub>
                              <m:sSubPr>
                                <m:ctrlPr>
                                  <a:rPr lang="en-US" b="0" i="1" smtClean="0">
                                    <a:solidFill>
                                      <a:srgbClr val="30E5D0"/>
                                    </a:solidFill>
                                    <a:latin typeface="Cambria Math" panose="02040503050406030204" pitchFamily="18" charset="0"/>
                                  </a:rPr>
                                </m:ctrlPr>
                              </m:sSubPr>
                              <m:e>
                                <m:r>
                                  <a:rPr lang="en-US" b="0" i="1" smtClean="0">
                                    <a:solidFill>
                                      <a:srgbClr val="30E5D0"/>
                                    </a:solidFill>
                                    <a:latin typeface="Cambria Math" panose="02040503050406030204" pitchFamily="18" charset="0"/>
                                  </a:rPr>
                                  <m:t>𝑦</m:t>
                                </m:r>
                              </m:e>
                              <m:sub>
                                <m:r>
                                  <a:rPr lang="en-US" b="0" i="1" smtClean="0">
                                    <a:solidFill>
                                      <a:srgbClr val="30E5D0"/>
                                    </a:solidFill>
                                    <a:latin typeface="Cambria Math" panose="02040503050406030204" pitchFamily="18" charset="0"/>
                                  </a:rPr>
                                  <m:t>𝑢</m:t>
                                </m:r>
                              </m:sub>
                            </m:sSub>
                          </m:e>
                        </m:acc>
                        <m:r>
                          <a:rPr lang="en-US" b="0" i="1" smtClean="0">
                            <a:solidFill>
                              <a:srgbClr val="30E5D0"/>
                            </a:solidFill>
                            <a:latin typeface="Cambria Math" panose="02040503050406030204" pitchFamily="18" charset="0"/>
                          </a:rPr>
                          <m:t>) </m:t>
                        </m:r>
                      </m:oMath>
                    </m:oMathPara>
                  </a14:m>
                  <a:endParaRPr lang="en-US">
                    <a:solidFill>
                      <a:srgbClr val="30E5D0"/>
                    </a:solidFill>
                  </a:endParaRPr>
                </a:p>
              </p:txBody>
            </p:sp>
          </mc:Choice>
          <mc:Fallback xmlns="">
            <p:sp>
              <p:nvSpPr>
                <p:cNvPr id="33" name="TextBox 32">
                  <a:extLst>
                    <a:ext uri="{FF2B5EF4-FFF2-40B4-BE49-F238E27FC236}">
                      <a16:creationId xmlns:a16="http://schemas.microsoft.com/office/drawing/2014/main" id="{4E19C7AB-051F-4C53-A642-7F5A1E80A35D}"/>
                    </a:ext>
                  </a:extLst>
                </p:cNvPr>
                <p:cNvSpPr txBox="1">
                  <a:spLocks noRot="1" noChangeAspect="1" noMove="1" noResize="1" noEditPoints="1" noAdjustHandles="1" noChangeArrowheads="1" noChangeShapeType="1" noTextEdit="1"/>
                </p:cNvSpPr>
                <p:nvPr/>
              </p:nvSpPr>
              <p:spPr>
                <a:xfrm>
                  <a:off x="3436495" y="1450496"/>
                  <a:ext cx="874407" cy="276999"/>
                </a:xfrm>
                <a:prstGeom prst="rect">
                  <a:avLst/>
                </a:prstGeom>
                <a:blipFill>
                  <a:blip r:embed="rId6"/>
                  <a:stretch>
                    <a:fillRect l="-6250" t="-17391" r="-61111" b="-34783"/>
                  </a:stretch>
                </a:blipFill>
                <a:ln>
                  <a:noFill/>
                </a:ln>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757F2ABF-50CF-4FE2-A124-27516B20EDA0}"/>
              </a:ext>
            </a:extLst>
          </p:cNvPr>
          <p:cNvPicPr>
            <a:picLocks noChangeAspect="1"/>
          </p:cNvPicPr>
          <p:nvPr/>
        </p:nvPicPr>
        <p:blipFill>
          <a:blip r:embed="rId7"/>
          <a:stretch>
            <a:fillRect/>
          </a:stretch>
        </p:blipFill>
        <p:spPr>
          <a:xfrm>
            <a:off x="9994899" y="4531071"/>
            <a:ext cx="1514687" cy="1500397"/>
          </a:xfrm>
          <a:prstGeom prst="rect">
            <a:avLst/>
          </a:prstGeom>
        </p:spPr>
      </p:pic>
      <p:sp>
        <p:nvSpPr>
          <p:cNvPr id="13" name="TextBox 12">
            <a:extLst>
              <a:ext uri="{FF2B5EF4-FFF2-40B4-BE49-F238E27FC236}">
                <a16:creationId xmlns:a16="http://schemas.microsoft.com/office/drawing/2014/main" id="{06206AE1-DE15-4078-874E-B2627C8444F3}"/>
              </a:ext>
            </a:extLst>
          </p:cNvPr>
          <p:cNvSpPr txBox="1"/>
          <p:nvPr/>
        </p:nvSpPr>
        <p:spPr>
          <a:xfrm>
            <a:off x="337659" y="1233667"/>
            <a:ext cx="11506033" cy="2816156"/>
          </a:xfrm>
          <a:prstGeom prst="rect">
            <a:avLst/>
          </a:prstGeom>
          <a:noFill/>
        </p:spPr>
        <p:txBody>
          <a:bodyPr wrap="square">
            <a:spAutoFit/>
          </a:bodyPr>
          <a:lstStyle/>
          <a:p>
            <a:pPr marL="457200" indent="-457200">
              <a:spcBef>
                <a:spcPts val="1800"/>
              </a:spcBef>
              <a:buFont typeface="+mj-lt"/>
              <a:buAutoNum type="arabicPeriod"/>
            </a:pPr>
            <a:r>
              <a:rPr lang="en-US" altLang="zh-CN" sz="2200">
                <a:latin typeface="+mj-lt"/>
              </a:rPr>
              <a:t>We propose to leverage unlabeled point cloud videos by semi-supervised learning. </a:t>
            </a:r>
          </a:p>
          <a:p>
            <a:pPr marL="457200" indent="-457200">
              <a:spcBef>
                <a:spcPts val="1800"/>
              </a:spcBef>
              <a:buFont typeface="+mj-lt"/>
              <a:buAutoNum type="arabicPeriod"/>
            </a:pPr>
            <a:r>
              <a:rPr lang="en-US" altLang="zh-CN" sz="2200">
                <a:latin typeface="+mj-lt"/>
              </a:rPr>
              <a:t>Our method incorporates uncertainty-aware semi-supervised training with a GNN for spatiotemporal reasoning</a:t>
            </a:r>
          </a:p>
          <a:p>
            <a:pPr marL="457200" indent="-457200">
              <a:spcBef>
                <a:spcPts val="1800"/>
              </a:spcBef>
              <a:buFont typeface="+mj-lt"/>
              <a:buAutoNum type="arabicPeriod"/>
            </a:pPr>
            <a:r>
              <a:rPr lang="en-US" altLang="zh-CN" sz="2200">
                <a:latin typeface="+mj-lt"/>
              </a:rPr>
              <a:t>Our  method achieves  state-of-the-art detection performance on the challenging nuScenes and H3D benchmarks</a:t>
            </a:r>
          </a:p>
          <a:p>
            <a:pPr marL="457200" indent="-457200">
              <a:spcBef>
                <a:spcPts val="1800"/>
              </a:spcBef>
              <a:buFont typeface="+mj-lt"/>
              <a:buAutoNum type="arabicPeriod"/>
            </a:pPr>
            <a:r>
              <a:rPr lang="en-US" altLang="zh-CN" sz="2200">
                <a:latin typeface="+mj-lt"/>
              </a:rPr>
              <a:t>Our method removes the need for excessive efforts in data annotation</a:t>
            </a:r>
            <a:endParaRPr lang="en-US" sz="2200">
              <a:latin typeface="+mj-lt"/>
            </a:endParaRPr>
          </a:p>
        </p:txBody>
      </p:sp>
      <p:pic>
        <p:nvPicPr>
          <p:cNvPr id="3" name="Audio 2">
            <a:hlinkClick r:id="" action="ppaction://media"/>
            <a:extLst>
              <a:ext uri="{FF2B5EF4-FFF2-40B4-BE49-F238E27FC236}">
                <a16:creationId xmlns:a16="http://schemas.microsoft.com/office/drawing/2014/main" id="{B20DDD86-BAF3-4DDB-A8EA-60307E3A4DC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539565407"/>
      </p:ext>
    </p:extLst>
  </p:cSld>
  <p:clrMapOvr>
    <a:masterClrMapping/>
  </p:clrMapOvr>
  <p:transition advTm="2766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5">
            <a:extLst>
              <a:ext uri="{FF2B5EF4-FFF2-40B4-BE49-F238E27FC236}">
                <a16:creationId xmlns:a16="http://schemas.microsoft.com/office/drawing/2014/main" id="{F6C6AACE-719B-4E51-84E3-8A7C2AC62455}"/>
              </a:ext>
            </a:extLst>
          </p:cNvPr>
          <p:cNvSpPr txBox="1">
            <a:spLocks/>
          </p:cNvSpPr>
          <p:nvPr/>
        </p:nvSpPr>
        <p:spPr>
          <a:xfrm>
            <a:off x="913795" y="609600"/>
            <a:ext cx="10353762" cy="970450"/>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Conclusion</a:t>
            </a:r>
          </a:p>
        </p:txBody>
      </p:sp>
      <p:grpSp>
        <p:nvGrpSpPr>
          <p:cNvPr id="26" name="Group 25">
            <a:extLst>
              <a:ext uri="{FF2B5EF4-FFF2-40B4-BE49-F238E27FC236}">
                <a16:creationId xmlns:a16="http://schemas.microsoft.com/office/drawing/2014/main" id="{EC48722A-D543-455E-9602-51EEC806C326}"/>
              </a:ext>
            </a:extLst>
          </p:cNvPr>
          <p:cNvGrpSpPr/>
          <p:nvPr/>
        </p:nvGrpSpPr>
        <p:grpSpPr>
          <a:xfrm>
            <a:off x="1319902" y="4129604"/>
            <a:ext cx="4268062" cy="2303329"/>
            <a:chOff x="1713602" y="1001383"/>
            <a:chExt cx="4268062" cy="2303329"/>
          </a:xfrm>
        </p:grpSpPr>
        <p:sp>
          <p:nvSpPr>
            <p:cNvPr id="27" name="TextBox 3">
              <a:extLst>
                <a:ext uri="{FF2B5EF4-FFF2-40B4-BE49-F238E27FC236}">
                  <a16:creationId xmlns:a16="http://schemas.microsoft.com/office/drawing/2014/main" id="{E87C7DE6-ED44-48D7-9B75-ACC94599F080}"/>
                </a:ext>
              </a:extLst>
            </p:cNvPr>
            <p:cNvSpPr txBox="1"/>
            <p:nvPr/>
          </p:nvSpPr>
          <p:spPr>
            <a:xfrm>
              <a:off x="1713602" y="1914042"/>
              <a:ext cx="1135920" cy="584775"/>
            </a:xfrm>
            <a:prstGeom prst="rect">
              <a:avLst/>
            </a:prstGeom>
            <a:noFill/>
            <a:ln w="28575">
              <a:solidFill>
                <a:srgbClr val="30E5D0"/>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30E5D0"/>
                  </a:solidFill>
                  <a:latin typeface="Times New Roman" panose="02020603050405020304" pitchFamily="18" charset="0"/>
                  <a:cs typeface="Times New Roman" panose="02020603050405020304" pitchFamily="18" charset="0"/>
                </a:rPr>
                <a:t>Temporal </a:t>
              </a:r>
              <a:r>
                <a:rPr lang="en-US" altLang="zh-CN" sz="1600" b="1">
                  <a:solidFill>
                    <a:srgbClr val="30E5D0"/>
                  </a:solidFill>
                  <a:latin typeface="Times New Roman" panose="02020603050405020304" pitchFamily="18" charset="0"/>
                  <a:cs typeface="Times New Roman" panose="02020603050405020304" pitchFamily="18" charset="0"/>
                </a:rPr>
                <a:t>GNN</a:t>
              </a:r>
              <a:endParaRPr lang="en-US" sz="1600" b="1">
                <a:solidFill>
                  <a:srgbClr val="30E5D0"/>
                </a:solidFill>
                <a:latin typeface="Times New Roman" panose="02020603050405020304" pitchFamily="18" charset="0"/>
                <a:cs typeface="Times New Roman" panose="02020603050405020304" pitchFamily="18" charset="0"/>
              </a:endParaRPr>
            </a:p>
          </p:txBody>
        </p:sp>
        <p:sp>
          <p:nvSpPr>
            <p:cNvPr id="28" name="TextBox 3">
              <a:extLst>
                <a:ext uri="{FF2B5EF4-FFF2-40B4-BE49-F238E27FC236}">
                  <a16:creationId xmlns:a16="http://schemas.microsoft.com/office/drawing/2014/main" id="{8F0385B9-99DB-4EB2-8F06-F997558DAC41}"/>
                </a:ext>
              </a:extLst>
            </p:cNvPr>
            <p:cNvSpPr txBox="1"/>
            <p:nvPr/>
          </p:nvSpPr>
          <p:spPr>
            <a:xfrm>
              <a:off x="4950012" y="2037153"/>
              <a:ext cx="1031652" cy="338554"/>
            </a:xfrm>
            <a:prstGeom prst="rect">
              <a:avLst/>
            </a:prstGeom>
            <a:noFill/>
            <a:ln w="28575">
              <a:solidFill>
                <a:srgbClr val="30E5D0"/>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30E5D0"/>
                  </a:solidFill>
                  <a:latin typeface="Times New Roman" panose="02020603050405020304" pitchFamily="18" charset="0"/>
                  <a:cs typeface="Times New Roman" panose="02020603050405020304" pitchFamily="18" charset="0"/>
                </a:rPr>
                <a:t>Detector</a:t>
              </a:r>
            </a:p>
          </p:txBody>
        </p:sp>
        <p:sp>
          <p:nvSpPr>
            <p:cNvPr id="29" name="TextBox 28">
              <a:extLst>
                <a:ext uri="{FF2B5EF4-FFF2-40B4-BE49-F238E27FC236}">
                  <a16:creationId xmlns:a16="http://schemas.microsoft.com/office/drawing/2014/main" id="{D5C74B52-887D-4E43-8933-E9E78070D0AC}"/>
                </a:ext>
              </a:extLst>
            </p:cNvPr>
            <p:cNvSpPr txBox="1"/>
            <p:nvPr/>
          </p:nvSpPr>
          <p:spPr>
            <a:xfrm>
              <a:off x="2620095" y="1001383"/>
              <a:ext cx="2298793" cy="369332"/>
            </a:xfrm>
            <a:prstGeom prst="rect">
              <a:avLst/>
            </a:prstGeom>
            <a:noFill/>
          </p:spPr>
          <p:txBody>
            <a:bodyPr wrap="square">
              <a:spAutoFit/>
            </a:bodyPr>
            <a:lstStyle/>
            <a:p>
              <a:pPr algn="ctr"/>
              <a:r>
                <a:rPr lang="en-US" sz="1800" b="1">
                  <a:solidFill>
                    <a:srgbClr val="30E5D0"/>
                  </a:solidFill>
                  <a:latin typeface="Times New Roman" panose="02020603050405020304" pitchFamily="18" charset="0"/>
                  <a:cs typeface="Times New Roman" panose="02020603050405020304" pitchFamily="18" charset="0"/>
                </a:rPr>
                <a:t>Pseudo Labeled Data</a:t>
              </a:r>
            </a:p>
          </p:txBody>
        </p:sp>
        <p:cxnSp>
          <p:nvCxnSpPr>
            <p:cNvPr id="30" name="Connector: Elbow 29">
              <a:extLst>
                <a:ext uri="{FF2B5EF4-FFF2-40B4-BE49-F238E27FC236}">
                  <a16:creationId xmlns:a16="http://schemas.microsoft.com/office/drawing/2014/main" id="{66DD823B-A043-4EE6-9215-5B224156858C}"/>
                </a:ext>
              </a:extLst>
            </p:cNvPr>
            <p:cNvCxnSpPr>
              <a:cxnSpLocks/>
              <a:stCxn id="27" idx="0"/>
              <a:endCxn id="28" idx="0"/>
            </p:cNvCxnSpPr>
            <p:nvPr/>
          </p:nvCxnSpPr>
          <p:spPr>
            <a:xfrm rot="16200000" flipH="1">
              <a:off x="3812144" y="383459"/>
              <a:ext cx="123111" cy="3184276"/>
            </a:xfrm>
            <a:prstGeom prst="bentConnector3">
              <a:avLst>
                <a:gd name="adj1" fmla="val -409232"/>
              </a:avLst>
            </a:prstGeom>
            <a:ln w="19050">
              <a:solidFill>
                <a:srgbClr val="30E5D0"/>
              </a:solidFill>
              <a:tailEnd type="triangle"/>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4C8A7651-115D-4C3D-861C-827CFC0652F9}"/>
                </a:ext>
              </a:extLst>
            </p:cNvPr>
            <p:cNvCxnSpPr>
              <a:cxnSpLocks/>
              <a:stCxn id="28" idx="2"/>
              <a:endCxn id="27" idx="2"/>
            </p:cNvCxnSpPr>
            <p:nvPr/>
          </p:nvCxnSpPr>
          <p:spPr>
            <a:xfrm rot="5400000">
              <a:off x="3812145" y="845124"/>
              <a:ext cx="123110" cy="3184276"/>
            </a:xfrm>
            <a:prstGeom prst="bentConnector3">
              <a:avLst>
                <a:gd name="adj1" fmla="val 451545"/>
              </a:avLst>
            </a:prstGeom>
            <a:ln w="19050">
              <a:solidFill>
                <a:srgbClr val="30E5D0"/>
              </a:solidFill>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9B60B657-C3D1-443E-B844-0D10FC1FFED1}"/>
                </a:ext>
              </a:extLst>
            </p:cNvPr>
            <p:cNvSpPr txBox="1"/>
            <p:nvPr/>
          </p:nvSpPr>
          <p:spPr>
            <a:xfrm>
              <a:off x="2651219" y="2935380"/>
              <a:ext cx="2298793" cy="369332"/>
            </a:xfrm>
            <a:prstGeom prst="rect">
              <a:avLst/>
            </a:prstGeom>
            <a:noFill/>
          </p:spPr>
          <p:txBody>
            <a:bodyPr wrap="square">
              <a:spAutoFit/>
            </a:bodyPr>
            <a:lstStyle/>
            <a:p>
              <a:pPr algn="ctr"/>
              <a:r>
                <a:rPr lang="en-US" sz="1800" b="1">
                  <a:solidFill>
                    <a:srgbClr val="30E5D0"/>
                  </a:solidFill>
                  <a:latin typeface="Times New Roman" panose="02020603050405020304" pitchFamily="18" charset="0"/>
                  <a:cs typeface="Times New Roman" panose="02020603050405020304" pitchFamily="18" charset="0"/>
                </a:rPr>
                <a:t>Better </a:t>
              </a:r>
              <a:r>
                <a:rPr lang="en-US" altLang="zh-CN" sz="1800" b="1">
                  <a:solidFill>
                    <a:srgbClr val="30E5D0"/>
                  </a:solidFill>
                  <a:latin typeface="Times New Roman" panose="02020603050405020304" pitchFamily="18" charset="0"/>
                  <a:cs typeface="Times New Roman" panose="02020603050405020304" pitchFamily="18" charset="0"/>
                </a:rPr>
                <a:t>Candidates</a:t>
              </a:r>
              <a:endParaRPr lang="en-US" sz="1800" b="1">
                <a:solidFill>
                  <a:srgbClr val="30E5D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E19C7AB-051F-4C53-A642-7F5A1E80A35D}"/>
                    </a:ext>
                  </a:extLst>
                </p:cNvPr>
                <p:cNvSpPr txBox="1"/>
                <p:nvPr/>
              </p:nvSpPr>
              <p:spPr>
                <a:xfrm>
                  <a:off x="3436495" y="1450496"/>
                  <a:ext cx="874407"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0E5D0"/>
                                </a:solidFill>
                                <a:latin typeface="Cambria Math" panose="02040503050406030204" pitchFamily="18" charset="0"/>
                              </a:rPr>
                            </m:ctrlPr>
                          </m:sSubPr>
                          <m:e>
                            <m:r>
                              <a:rPr lang="en-US" b="0" i="1" smtClean="0">
                                <a:solidFill>
                                  <a:srgbClr val="30E5D0"/>
                                </a:solidFill>
                                <a:latin typeface="Cambria Math" panose="02040503050406030204" pitchFamily="18" charset="0"/>
                              </a:rPr>
                              <m:t>(</m:t>
                            </m:r>
                            <m:r>
                              <a:rPr lang="en-US" b="0" i="1" smtClean="0">
                                <a:solidFill>
                                  <a:srgbClr val="30E5D0"/>
                                </a:solidFill>
                                <a:latin typeface="Cambria Math" panose="02040503050406030204" pitchFamily="18" charset="0"/>
                              </a:rPr>
                              <m:t>𝑥</m:t>
                            </m:r>
                          </m:e>
                          <m:sub>
                            <m:r>
                              <a:rPr lang="en-US" b="0" i="1" smtClean="0">
                                <a:solidFill>
                                  <a:srgbClr val="30E5D0"/>
                                </a:solidFill>
                                <a:latin typeface="Cambria Math" panose="02040503050406030204" pitchFamily="18" charset="0"/>
                              </a:rPr>
                              <m:t>𝑢</m:t>
                            </m:r>
                          </m:sub>
                        </m:sSub>
                        <m:r>
                          <a:rPr lang="en-US" b="0" i="1" smtClean="0">
                            <a:solidFill>
                              <a:srgbClr val="30E5D0"/>
                            </a:solidFill>
                            <a:latin typeface="Cambria Math" panose="02040503050406030204" pitchFamily="18" charset="0"/>
                          </a:rPr>
                          <m:t>,</m:t>
                        </m:r>
                        <m:acc>
                          <m:accPr>
                            <m:chr m:val="̂"/>
                            <m:ctrlPr>
                              <a:rPr lang="en-US" b="0" i="1" smtClean="0">
                                <a:solidFill>
                                  <a:srgbClr val="30E5D0"/>
                                </a:solidFill>
                                <a:latin typeface="Cambria Math" panose="02040503050406030204" pitchFamily="18" charset="0"/>
                              </a:rPr>
                            </m:ctrlPr>
                          </m:accPr>
                          <m:e>
                            <m:sSub>
                              <m:sSubPr>
                                <m:ctrlPr>
                                  <a:rPr lang="en-US" b="0" i="1" smtClean="0">
                                    <a:solidFill>
                                      <a:srgbClr val="30E5D0"/>
                                    </a:solidFill>
                                    <a:latin typeface="Cambria Math" panose="02040503050406030204" pitchFamily="18" charset="0"/>
                                  </a:rPr>
                                </m:ctrlPr>
                              </m:sSubPr>
                              <m:e>
                                <m:r>
                                  <a:rPr lang="en-US" b="0" i="1" smtClean="0">
                                    <a:solidFill>
                                      <a:srgbClr val="30E5D0"/>
                                    </a:solidFill>
                                    <a:latin typeface="Cambria Math" panose="02040503050406030204" pitchFamily="18" charset="0"/>
                                  </a:rPr>
                                  <m:t>𝑦</m:t>
                                </m:r>
                              </m:e>
                              <m:sub>
                                <m:r>
                                  <a:rPr lang="en-US" b="0" i="1" smtClean="0">
                                    <a:solidFill>
                                      <a:srgbClr val="30E5D0"/>
                                    </a:solidFill>
                                    <a:latin typeface="Cambria Math" panose="02040503050406030204" pitchFamily="18" charset="0"/>
                                  </a:rPr>
                                  <m:t>𝑢</m:t>
                                </m:r>
                              </m:sub>
                            </m:sSub>
                          </m:e>
                        </m:acc>
                        <m:r>
                          <a:rPr lang="en-US" b="0" i="1" smtClean="0">
                            <a:solidFill>
                              <a:srgbClr val="30E5D0"/>
                            </a:solidFill>
                            <a:latin typeface="Cambria Math" panose="02040503050406030204" pitchFamily="18" charset="0"/>
                          </a:rPr>
                          <m:t>) </m:t>
                        </m:r>
                      </m:oMath>
                    </m:oMathPara>
                  </a14:m>
                  <a:endParaRPr lang="en-US">
                    <a:solidFill>
                      <a:srgbClr val="30E5D0"/>
                    </a:solidFill>
                  </a:endParaRPr>
                </a:p>
              </p:txBody>
            </p:sp>
          </mc:Choice>
          <mc:Fallback xmlns="">
            <p:sp>
              <p:nvSpPr>
                <p:cNvPr id="33" name="TextBox 32">
                  <a:extLst>
                    <a:ext uri="{FF2B5EF4-FFF2-40B4-BE49-F238E27FC236}">
                      <a16:creationId xmlns:a16="http://schemas.microsoft.com/office/drawing/2014/main" id="{4E19C7AB-051F-4C53-A642-7F5A1E80A35D}"/>
                    </a:ext>
                  </a:extLst>
                </p:cNvPr>
                <p:cNvSpPr txBox="1">
                  <a:spLocks noRot="1" noChangeAspect="1" noMove="1" noResize="1" noEditPoints="1" noAdjustHandles="1" noChangeArrowheads="1" noChangeShapeType="1" noTextEdit="1"/>
                </p:cNvSpPr>
                <p:nvPr/>
              </p:nvSpPr>
              <p:spPr>
                <a:xfrm>
                  <a:off x="3436495" y="1450496"/>
                  <a:ext cx="874407" cy="276999"/>
                </a:xfrm>
                <a:prstGeom prst="rect">
                  <a:avLst/>
                </a:prstGeom>
                <a:blipFill>
                  <a:blip r:embed="rId5"/>
                  <a:stretch>
                    <a:fillRect l="-6250" t="-17391" r="-61111" b="-34783"/>
                  </a:stretch>
                </a:blipFill>
                <a:ln>
                  <a:noFill/>
                </a:ln>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757F2ABF-50CF-4FE2-A124-27516B20EDA0}"/>
              </a:ext>
            </a:extLst>
          </p:cNvPr>
          <p:cNvPicPr>
            <a:picLocks noChangeAspect="1"/>
          </p:cNvPicPr>
          <p:nvPr/>
        </p:nvPicPr>
        <p:blipFill>
          <a:blip r:embed="rId6"/>
          <a:stretch>
            <a:fillRect/>
          </a:stretch>
        </p:blipFill>
        <p:spPr>
          <a:xfrm>
            <a:off x="9994899" y="4531071"/>
            <a:ext cx="1514687" cy="1500397"/>
          </a:xfrm>
          <a:prstGeom prst="rect">
            <a:avLst/>
          </a:prstGeom>
        </p:spPr>
      </p:pic>
      <p:sp>
        <p:nvSpPr>
          <p:cNvPr id="13" name="TextBox 12">
            <a:extLst>
              <a:ext uri="{FF2B5EF4-FFF2-40B4-BE49-F238E27FC236}">
                <a16:creationId xmlns:a16="http://schemas.microsoft.com/office/drawing/2014/main" id="{06206AE1-DE15-4078-874E-B2627C8444F3}"/>
              </a:ext>
            </a:extLst>
          </p:cNvPr>
          <p:cNvSpPr txBox="1"/>
          <p:nvPr/>
        </p:nvSpPr>
        <p:spPr>
          <a:xfrm>
            <a:off x="337659" y="1233667"/>
            <a:ext cx="11506033" cy="2816156"/>
          </a:xfrm>
          <a:prstGeom prst="rect">
            <a:avLst/>
          </a:prstGeom>
          <a:noFill/>
        </p:spPr>
        <p:txBody>
          <a:bodyPr wrap="square">
            <a:spAutoFit/>
          </a:bodyPr>
          <a:lstStyle/>
          <a:p>
            <a:pPr marL="457200" indent="-457200">
              <a:spcBef>
                <a:spcPts val="1800"/>
              </a:spcBef>
              <a:buFont typeface="+mj-lt"/>
              <a:buAutoNum type="arabicPeriod"/>
            </a:pPr>
            <a:r>
              <a:rPr lang="en-US" altLang="zh-CN" sz="2200">
                <a:latin typeface="+mj-lt"/>
              </a:rPr>
              <a:t>We propose to leverage unlabeled point cloud videos by semi-supervised learning. </a:t>
            </a:r>
          </a:p>
          <a:p>
            <a:pPr marL="457200" indent="-457200">
              <a:spcBef>
                <a:spcPts val="1800"/>
              </a:spcBef>
              <a:buFont typeface="+mj-lt"/>
              <a:buAutoNum type="arabicPeriod"/>
            </a:pPr>
            <a:r>
              <a:rPr lang="en-US" altLang="zh-CN" sz="2200">
                <a:latin typeface="+mj-lt"/>
              </a:rPr>
              <a:t>Our method incorporates uncertainty-aware semi-supervised training with a GNN for spatiotemporal reasoning</a:t>
            </a:r>
          </a:p>
          <a:p>
            <a:pPr marL="457200" indent="-457200">
              <a:spcBef>
                <a:spcPts val="1800"/>
              </a:spcBef>
              <a:buFont typeface="+mj-lt"/>
              <a:buAutoNum type="arabicPeriod"/>
            </a:pPr>
            <a:r>
              <a:rPr lang="en-US" altLang="zh-CN" sz="2200">
                <a:latin typeface="+mj-lt"/>
              </a:rPr>
              <a:t>Our  method achieves  state-of-the-art detection performance on the challenging nuScenes and H3D benchmarks</a:t>
            </a:r>
          </a:p>
          <a:p>
            <a:pPr marL="457200" indent="-457200">
              <a:spcBef>
                <a:spcPts val="1800"/>
              </a:spcBef>
              <a:buFont typeface="+mj-lt"/>
              <a:buAutoNum type="arabicPeriod"/>
            </a:pPr>
            <a:r>
              <a:rPr lang="en-US" altLang="zh-CN" sz="2200">
                <a:latin typeface="+mj-lt"/>
              </a:rPr>
              <a:t>Our method removes the need for excessive efforts in data annotation</a:t>
            </a:r>
            <a:endParaRPr lang="en-US" sz="2200">
              <a:latin typeface="+mj-lt"/>
            </a:endParaRPr>
          </a:p>
        </p:txBody>
      </p:sp>
      <p:sp>
        <p:nvSpPr>
          <p:cNvPr id="14" name="TextBox 13">
            <a:extLst>
              <a:ext uri="{FF2B5EF4-FFF2-40B4-BE49-F238E27FC236}">
                <a16:creationId xmlns:a16="http://schemas.microsoft.com/office/drawing/2014/main" id="{A760CB87-9A1B-4CFC-BE48-26639A182311}"/>
              </a:ext>
            </a:extLst>
          </p:cNvPr>
          <p:cNvSpPr txBox="1"/>
          <p:nvPr/>
        </p:nvSpPr>
        <p:spPr>
          <a:xfrm>
            <a:off x="8379914" y="339388"/>
            <a:ext cx="2887643" cy="769441"/>
          </a:xfrm>
          <a:prstGeom prst="rect">
            <a:avLst/>
          </a:prstGeom>
          <a:noFill/>
        </p:spPr>
        <p:txBody>
          <a:bodyPr wrap="square" rtlCol="0">
            <a:spAutoFit/>
          </a:bodyPr>
          <a:lstStyle/>
          <a:p>
            <a:r>
              <a:rPr lang="en-US" sz="4400">
                <a:solidFill>
                  <a:srgbClr val="41C4DB"/>
                </a:solidFill>
              </a:rPr>
              <a:t>Thank you</a:t>
            </a:r>
            <a:endParaRPr lang="en-US" sz="2400"/>
          </a:p>
        </p:txBody>
      </p:sp>
      <p:pic>
        <p:nvPicPr>
          <p:cNvPr id="2" name="Audio 1">
            <a:hlinkClick r:id="" action="ppaction://media"/>
            <a:extLst>
              <a:ext uri="{FF2B5EF4-FFF2-40B4-BE49-F238E27FC236}">
                <a16:creationId xmlns:a16="http://schemas.microsoft.com/office/drawing/2014/main" id="{1CE49757-6FEF-481D-BBED-5A09B025E63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84128805"/>
      </p:ext>
    </p:extLst>
  </p:cSld>
  <p:clrMapOvr>
    <a:masterClrMapping/>
  </p:clrMapOvr>
  <p:transition advTm="164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C07C33FA-EF51-4A25-8CCB-C47AC1718FBA}"/>
              </a:ext>
            </a:extLst>
          </p:cNvPr>
          <p:cNvSpPr>
            <a:spLocks noGrp="1"/>
          </p:cNvSpPr>
          <p:nvPr>
            <p:ph type="title"/>
          </p:nvPr>
        </p:nvSpPr>
        <p:spPr>
          <a:xfrm>
            <a:off x="913795" y="609600"/>
            <a:ext cx="10353762" cy="970450"/>
          </a:xfrm>
        </p:spPr>
        <p:txBody>
          <a:bodyPr/>
          <a:lstStyle/>
          <a:p>
            <a:r>
              <a:rPr lang="en-US" sz="3600"/>
              <a:t>3D Object Detection</a:t>
            </a:r>
            <a:endParaRPr lang="en-US"/>
          </a:p>
        </p:txBody>
      </p:sp>
      <p:grpSp>
        <p:nvGrpSpPr>
          <p:cNvPr id="2" name="Group 1">
            <a:extLst>
              <a:ext uri="{FF2B5EF4-FFF2-40B4-BE49-F238E27FC236}">
                <a16:creationId xmlns:a16="http://schemas.microsoft.com/office/drawing/2014/main" id="{EE1FA141-42BB-4FE5-9639-476E04BFBB2A}"/>
              </a:ext>
            </a:extLst>
          </p:cNvPr>
          <p:cNvGrpSpPr/>
          <p:nvPr/>
        </p:nvGrpSpPr>
        <p:grpSpPr>
          <a:xfrm>
            <a:off x="1110501" y="2684034"/>
            <a:ext cx="3884116" cy="2754369"/>
            <a:chOff x="1110501" y="2684034"/>
            <a:chExt cx="3884116" cy="2754369"/>
          </a:xfrm>
        </p:grpSpPr>
        <p:pic>
          <p:nvPicPr>
            <p:cNvPr id="2054" name="Picture 6">
              <a:extLst>
                <a:ext uri="{FF2B5EF4-FFF2-40B4-BE49-F238E27FC236}">
                  <a16:creationId xmlns:a16="http://schemas.microsoft.com/office/drawing/2014/main" id="{59DCF8A3-D4AC-4E51-BFFA-DAA07A0CE1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6084"/>
            <a:stretch/>
          </p:blipFill>
          <p:spPr bwMode="auto">
            <a:xfrm>
              <a:off x="1110501" y="2684034"/>
              <a:ext cx="3884116" cy="2286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2F09E60-90AF-43F1-99E2-5F49E4F7B0BB}"/>
                </a:ext>
              </a:extLst>
            </p:cNvPr>
            <p:cNvSpPr txBox="1"/>
            <p:nvPr/>
          </p:nvSpPr>
          <p:spPr>
            <a:xfrm>
              <a:off x="1547595" y="4976738"/>
              <a:ext cx="3009927" cy="461665"/>
            </a:xfrm>
            <a:prstGeom prst="rect">
              <a:avLst/>
            </a:prstGeom>
            <a:noFill/>
          </p:spPr>
          <p:txBody>
            <a:bodyPr wrap="none" rtlCol="0">
              <a:spAutoFit/>
            </a:bodyPr>
            <a:lstStyle/>
            <a:p>
              <a:r>
                <a:rPr lang="en-US" sz="2400"/>
                <a:t>Autonomous Driving</a:t>
              </a:r>
            </a:p>
          </p:txBody>
        </p:sp>
      </p:grpSp>
      <p:grpSp>
        <p:nvGrpSpPr>
          <p:cNvPr id="4" name="Group 3">
            <a:extLst>
              <a:ext uri="{FF2B5EF4-FFF2-40B4-BE49-F238E27FC236}">
                <a16:creationId xmlns:a16="http://schemas.microsoft.com/office/drawing/2014/main" id="{69A38EBE-D154-45C8-B093-2430EB9CA8C1}"/>
              </a:ext>
            </a:extLst>
          </p:cNvPr>
          <p:cNvGrpSpPr/>
          <p:nvPr/>
        </p:nvGrpSpPr>
        <p:grpSpPr>
          <a:xfrm>
            <a:off x="5160413" y="2684034"/>
            <a:ext cx="3767070" cy="2754369"/>
            <a:chOff x="5160413" y="2684034"/>
            <a:chExt cx="3767070" cy="2754369"/>
          </a:xfrm>
        </p:grpSpPr>
        <p:pic>
          <p:nvPicPr>
            <p:cNvPr id="2058" name="Picture 10" descr="GitHub - timzhang642/3D-Machine-Learning: A resource repository for 3D  machine learning">
              <a:extLst>
                <a:ext uri="{FF2B5EF4-FFF2-40B4-BE49-F238E27FC236}">
                  <a16:creationId xmlns:a16="http://schemas.microsoft.com/office/drawing/2014/main" id="{6820F8B3-9CC5-44B4-AC4A-1C0F742131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0413" y="2684034"/>
              <a:ext cx="3767070" cy="22860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EAF44656-C218-4A0E-AD0B-129D4BECCFFC}"/>
                </a:ext>
              </a:extLst>
            </p:cNvPr>
            <p:cNvSpPr txBox="1"/>
            <p:nvPr/>
          </p:nvSpPr>
          <p:spPr>
            <a:xfrm>
              <a:off x="6048322" y="4976738"/>
              <a:ext cx="1991251" cy="461665"/>
            </a:xfrm>
            <a:prstGeom prst="rect">
              <a:avLst/>
            </a:prstGeom>
            <a:noFill/>
          </p:spPr>
          <p:txBody>
            <a:bodyPr wrap="none" rtlCol="0">
              <a:spAutoFit/>
            </a:bodyPr>
            <a:lstStyle/>
            <a:p>
              <a:r>
                <a:rPr lang="en-US" sz="2400"/>
                <a:t>Manipulation</a:t>
              </a:r>
            </a:p>
          </p:txBody>
        </p:sp>
      </p:grpSp>
      <p:grpSp>
        <p:nvGrpSpPr>
          <p:cNvPr id="5" name="Group 4">
            <a:extLst>
              <a:ext uri="{FF2B5EF4-FFF2-40B4-BE49-F238E27FC236}">
                <a16:creationId xmlns:a16="http://schemas.microsoft.com/office/drawing/2014/main" id="{5F7EB9C6-FCF4-4F21-AFB1-8678DAE45308}"/>
              </a:ext>
            </a:extLst>
          </p:cNvPr>
          <p:cNvGrpSpPr/>
          <p:nvPr/>
        </p:nvGrpSpPr>
        <p:grpSpPr>
          <a:xfrm>
            <a:off x="9093280" y="2684034"/>
            <a:ext cx="2174277" cy="2754369"/>
            <a:chOff x="9093280" y="2684034"/>
            <a:chExt cx="2174277" cy="2754369"/>
          </a:xfrm>
        </p:grpSpPr>
        <p:pic>
          <p:nvPicPr>
            <p:cNvPr id="2056" name="Picture 8">
              <a:extLst>
                <a:ext uri="{FF2B5EF4-FFF2-40B4-BE49-F238E27FC236}">
                  <a16:creationId xmlns:a16="http://schemas.microsoft.com/office/drawing/2014/main" id="{CFB4C8BD-E245-414E-A28C-A4C5DD02B8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221"/>
            <a:stretch/>
          </p:blipFill>
          <p:spPr bwMode="auto">
            <a:xfrm>
              <a:off x="9093280" y="2684034"/>
              <a:ext cx="2174277" cy="22860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73473D59-0F35-42C0-9556-DF41AAF92790}"/>
                </a:ext>
              </a:extLst>
            </p:cNvPr>
            <p:cNvSpPr txBox="1"/>
            <p:nvPr/>
          </p:nvSpPr>
          <p:spPr>
            <a:xfrm>
              <a:off x="9648862" y="4976738"/>
              <a:ext cx="1063112" cy="461665"/>
            </a:xfrm>
            <a:prstGeom prst="rect">
              <a:avLst/>
            </a:prstGeom>
            <a:noFill/>
          </p:spPr>
          <p:txBody>
            <a:bodyPr wrap="none" rtlCol="0">
              <a:spAutoFit/>
            </a:bodyPr>
            <a:lstStyle/>
            <a:p>
              <a:r>
                <a:rPr lang="en-US" sz="2400"/>
                <a:t>AR/VR</a:t>
              </a:r>
            </a:p>
          </p:txBody>
        </p:sp>
      </p:grpSp>
      <p:sp>
        <p:nvSpPr>
          <p:cNvPr id="39" name="TextBox 38">
            <a:extLst>
              <a:ext uri="{FF2B5EF4-FFF2-40B4-BE49-F238E27FC236}">
                <a16:creationId xmlns:a16="http://schemas.microsoft.com/office/drawing/2014/main" id="{B0F04B5A-49F1-4E52-BE4E-BFAE610A8055}"/>
              </a:ext>
            </a:extLst>
          </p:cNvPr>
          <p:cNvSpPr txBox="1"/>
          <p:nvPr/>
        </p:nvSpPr>
        <p:spPr>
          <a:xfrm>
            <a:off x="1547595" y="1901209"/>
            <a:ext cx="2367956" cy="461665"/>
          </a:xfrm>
          <a:prstGeom prst="rect">
            <a:avLst/>
          </a:prstGeom>
          <a:noFill/>
        </p:spPr>
        <p:txBody>
          <a:bodyPr wrap="none" rtlCol="0">
            <a:spAutoFit/>
          </a:bodyPr>
          <a:lstStyle/>
          <a:p>
            <a:r>
              <a:rPr lang="en-US" sz="2400"/>
              <a:t>Fundamental In:</a:t>
            </a:r>
          </a:p>
        </p:txBody>
      </p:sp>
      <p:pic>
        <p:nvPicPr>
          <p:cNvPr id="3" name="Audio 2">
            <a:hlinkClick r:id="" action="ppaction://media"/>
            <a:extLst>
              <a:ext uri="{FF2B5EF4-FFF2-40B4-BE49-F238E27FC236}">
                <a16:creationId xmlns:a16="http://schemas.microsoft.com/office/drawing/2014/main" id="{C3180D3B-0FC8-4D45-9EC1-6FA79CD99A8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522999629"/>
      </p:ext>
    </p:extLst>
  </p:cSld>
  <p:clrMapOvr>
    <a:masterClrMapping/>
  </p:clrMapOvr>
  <p:transition advTm="197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C07C33FA-EF51-4A25-8CCB-C47AC1718FBA}"/>
              </a:ext>
            </a:extLst>
          </p:cNvPr>
          <p:cNvSpPr>
            <a:spLocks noGrp="1"/>
          </p:cNvSpPr>
          <p:nvPr>
            <p:ph type="title"/>
          </p:nvPr>
        </p:nvSpPr>
        <p:spPr>
          <a:xfrm>
            <a:off x="913795" y="609600"/>
            <a:ext cx="10353762" cy="970450"/>
          </a:xfrm>
        </p:spPr>
        <p:txBody>
          <a:bodyPr/>
          <a:lstStyle/>
          <a:p>
            <a:r>
              <a:rPr lang="en-US" sz="3600"/>
              <a:t>3D Object Detection</a:t>
            </a:r>
            <a:endParaRPr lang="en-US"/>
          </a:p>
        </p:txBody>
      </p:sp>
      <p:sp>
        <p:nvSpPr>
          <p:cNvPr id="39" name="TextBox 38">
            <a:extLst>
              <a:ext uri="{FF2B5EF4-FFF2-40B4-BE49-F238E27FC236}">
                <a16:creationId xmlns:a16="http://schemas.microsoft.com/office/drawing/2014/main" id="{B0F04B5A-49F1-4E52-BE4E-BFAE610A8055}"/>
              </a:ext>
            </a:extLst>
          </p:cNvPr>
          <p:cNvSpPr txBox="1"/>
          <p:nvPr/>
        </p:nvSpPr>
        <p:spPr>
          <a:xfrm>
            <a:off x="1547595" y="1901209"/>
            <a:ext cx="1419876" cy="461665"/>
          </a:xfrm>
          <a:prstGeom prst="rect">
            <a:avLst/>
          </a:prstGeom>
          <a:noFill/>
        </p:spPr>
        <p:txBody>
          <a:bodyPr wrap="none" rtlCol="0">
            <a:spAutoFit/>
          </a:bodyPr>
          <a:lstStyle/>
          <a:p>
            <a:r>
              <a:rPr lang="en-US" sz="2400">
                <a:latin typeface="+mj-lt"/>
              </a:rPr>
              <a:t>However</a:t>
            </a:r>
          </a:p>
        </p:txBody>
      </p:sp>
      <p:sp>
        <p:nvSpPr>
          <p:cNvPr id="10" name="TextBox 9">
            <a:extLst>
              <a:ext uri="{FF2B5EF4-FFF2-40B4-BE49-F238E27FC236}">
                <a16:creationId xmlns:a16="http://schemas.microsoft.com/office/drawing/2014/main" id="{A3570CFD-D792-4568-8C27-E6ADC0F128BF}"/>
              </a:ext>
            </a:extLst>
          </p:cNvPr>
          <p:cNvSpPr txBox="1"/>
          <p:nvPr/>
        </p:nvSpPr>
        <p:spPr>
          <a:xfrm>
            <a:off x="1458558" y="4495127"/>
            <a:ext cx="8210959" cy="830997"/>
          </a:xfrm>
          <a:prstGeom prst="rect">
            <a:avLst/>
          </a:prstGeom>
          <a:noFill/>
        </p:spPr>
        <p:txBody>
          <a:bodyPr wrap="square" rtlCol="0">
            <a:spAutoFit/>
          </a:bodyPr>
          <a:lstStyle/>
          <a:p>
            <a:r>
              <a:rPr lang="en-US" sz="2400"/>
              <a:t>· Supervised -&gt; Large amount of annotation</a:t>
            </a:r>
          </a:p>
          <a:p>
            <a:r>
              <a:rPr lang="en-US" sz="2400"/>
              <a:t>· Labeled 3D annotations -&gt; Difficult and time consuming</a:t>
            </a:r>
          </a:p>
        </p:txBody>
      </p:sp>
      <p:grpSp>
        <p:nvGrpSpPr>
          <p:cNvPr id="3" name="Group 2">
            <a:extLst>
              <a:ext uri="{FF2B5EF4-FFF2-40B4-BE49-F238E27FC236}">
                <a16:creationId xmlns:a16="http://schemas.microsoft.com/office/drawing/2014/main" id="{48568590-6A40-4109-A041-9F2741780E3F}"/>
              </a:ext>
            </a:extLst>
          </p:cNvPr>
          <p:cNvGrpSpPr/>
          <p:nvPr/>
        </p:nvGrpSpPr>
        <p:grpSpPr>
          <a:xfrm>
            <a:off x="1689545" y="2022094"/>
            <a:ext cx="3009210" cy="2030989"/>
            <a:chOff x="1689545" y="2022094"/>
            <a:chExt cx="3009210" cy="2030989"/>
          </a:xfrm>
        </p:grpSpPr>
        <p:pic>
          <p:nvPicPr>
            <p:cNvPr id="12" name="Picture 11" descr="A close up of a logo&#10;&#10;Description automatically generated">
              <a:extLst>
                <a:ext uri="{FF2B5EF4-FFF2-40B4-BE49-F238E27FC236}">
                  <a16:creationId xmlns:a16="http://schemas.microsoft.com/office/drawing/2014/main" id="{6FF13A84-568B-4DD4-BF93-F149915BC389}"/>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2883194" y="2761885"/>
              <a:ext cx="621912" cy="538069"/>
            </a:xfrm>
            <a:prstGeom prst="rect">
              <a:avLst/>
            </a:prstGeom>
          </p:spPr>
        </p:pic>
        <p:pic>
          <p:nvPicPr>
            <p:cNvPr id="13" name="Picture 12" descr="A close up of a logo&#10;&#10;Description automatically generated">
              <a:extLst>
                <a:ext uri="{FF2B5EF4-FFF2-40B4-BE49-F238E27FC236}">
                  <a16:creationId xmlns:a16="http://schemas.microsoft.com/office/drawing/2014/main" id="{17D2EF26-A896-4FF1-B5D5-02847C7D8785}"/>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1689545" y="3515014"/>
              <a:ext cx="621912" cy="538069"/>
            </a:xfrm>
            <a:prstGeom prst="rect">
              <a:avLst/>
            </a:prstGeom>
          </p:spPr>
        </p:pic>
        <p:pic>
          <p:nvPicPr>
            <p:cNvPr id="14" name="Picture 13" descr="A close up of a logo&#10;&#10;Description automatically generated">
              <a:extLst>
                <a:ext uri="{FF2B5EF4-FFF2-40B4-BE49-F238E27FC236}">
                  <a16:creationId xmlns:a16="http://schemas.microsoft.com/office/drawing/2014/main" id="{98D09A5F-5F03-4D76-978B-42EAA275A2D6}"/>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4067203" y="2022094"/>
              <a:ext cx="621912" cy="538069"/>
            </a:xfrm>
            <a:prstGeom prst="rect">
              <a:avLst/>
            </a:prstGeom>
          </p:spPr>
        </p:pic>
        <p:pic>
          <p:nvPicPr>
            <p:cNvPr id="15" name="Picture 14" descr="A close up of a logo&#10;&#10;Description automatically generated">
              <a:extLst>
                <a:ext uri="{FF2B5EF4-FFF2-40B4-BE49-F238E27FC236}">
                  <a16:creationId xmlns:a16="http://schemas.microsoft.com/office/drawing/2014/main" id="{EA3B14A4-7DF3-4BA5-9F6E-82D7A0536B9B}"/>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2883194" y="3515014"/>
              <a:ext cx="621912" cy="538069"/>
            </a:xfrm>
            <a:prstGeom prst="rect">
              <a:avLst/>
            </a:prstGeom>
          </p:spPr>
        </p:pic>
        <p:pic>
          <p:nvPicPr>
            <p:cNvPr id="16" name="Picture 15" descr="A close up of a logo&#10;&#10;Description automatically generated">
              <a:extLst>
                <a:ext uri="{FF2B5EF4-FFF2-40B4-BE49-F238E27FC236}">
                  <a16:creationId xmlns:a16="http://schemas.microsoft.com/office/drawing/2014/main" id="{AAED8B1D-EF60-4297-987C-BEF61749D379}"/>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4076843" y="3515014"/>
              <a:ext cx="621912" cy="538069"/>
            </a:xfrm>
            <a:prstGeom prst="rect">
              <a:avLst/>
            </a:prstGeom>
          </p:spPr>
        </p:pic>
        <p:pic>
          <p:nvPicPr>
            <p:cNvPr id="18" name="Picture 17" descr="A close up of a logo&#10;&#10;Description automatically generated">
              <a:extLst>
                <a:ext uri="{FF2B5EF4-FFF2-40B4-BE49-F238E27FC236}">
                  <a16:creationId xmlns:a16="http://schemas.microsoft.com/office/drawing/2014/main" id="{8E884BA5-5DD1-480A-80B0-23A07E5E3012}"/>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1699185" y="2757088"/>
              <a:ext cx="621912" cy="538069"/>
            </a:xfrm>
            <a:prstGeom prst="rect">
              <a:avLst/>
            </a:prstGeom>
          </p:spPr>
        </p:pic>
        <p:pic>
          <p:nvPicPr>
            <p:cNvPr id="19" name="Picture 18" descr="A close up of a logo&#10;&#10;Description automatically generated">
              <a:extLst>
                <a:ext uri="{FF2B5EF4-FFF2-40B4-BE49-F238E27FC236}">
                  <a16:creationId xmlns:a16="http://schemas.microsoft.com/office/drawing/2014/main" id="{6A0AF2A2-1F4D-4F1C-A40F-AE72D7B0ED21}"/>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4067203" y="2757088"/>
              <a:ext cx="621912" cy="538069"/>
            </a:xfrm>
            <a:prstGeom prst="rect">
              <a:avLst/>
            </a:prstGeom>
          </p:spPr>
        </p:pic>
      </p:grpSp>
      <p:pic>
        <p:nvPicPr>
          <p:cNvPr id="4" name="Audio 3">
            <a:hlinkClick r:id="" action="ppaction://media"/>
            <a:extLst>
              <a:ext uri="{FF2B5EF4-FFF2-40B4-BE49-F238E27FC236}">
                <a16:creationId xmlns:a16="http://schemas.microsoft.com/office/drawing/2014/main" id="{0B04EE7B-B2AC-48BD-BFB8-CEB352F30C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80114701"/>
      </p:ext>
    </p:extLst>
  </p:cSld>
  <p:clrMapOvr>
    <a:masterClrMapping/>
  </p:clrMapOvr>
  <p:transition advTm="1853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C07C33FA-EF51-4A25-8CCB-C47AC1718FBA}"/>
              </a:ext>
            </a:extLst>
          </p:cNvPr>
          <p:cNvSpPr>
            <a:spLocks noGrp="1"/>
          </p:cNvSpPr>
          <p:nvPr>
            <p:ph type="title"/>
          </p:nvPr>
        </p:nvSpPr>
        <p:spPr>
          <a:xfrm>
            <a:off x="913795" y="609600"/>
            <a:ext cx="10353762" cy="970450"/>
          </a:xfrm>
        </p:spPr>
        <p:txBody>
          <a:bodyPr/>
          <a:lstStyle/>
          <a:p>
            <a:r>
              <a:rPr lang="en-US" sz="3600"/>
              <a:t>3D Object Detection</a:t>
            </a:r>
            <a:endParaRPr lang="en-US"/>
          </a:p>
        </p:txBody>
      </p:sp>
      <p:sp>
        <p:nvSpPr>
          <p:cNvPr id="39" name="TextBox 38">
            <a:extLst>
              <a:ext uri="{FF2B5EF4-FFF2-40B4-BE49-F238E27FC236}">
                <a16:creationId xmlns:a16="http://schemas.microsoft.com/office/drawing/2014/main" id="{B0F04B5A-49F1-4E52-BE4E-BFAE610A8055}"/>
              </a:ext>
            </a:extLst>
          </p:cNvPr>
          <p:cNvSpPr txBox="1"/>
          <p:nvPr/>
        </p:nvSpPr>
        <p:spPr>
          <a:xfrm>
            <a:off x="1547595" y="1901209"/>
            <a:ext cx="2762295" cy="461665"/>
          </a:xfrm>
          <a:prstGeom prst="rect">
            <a:avLst/>
          </a:prstGeom>
          <a:noFill/>
        </p:spPr>
        <p:txBody>
          <a:bodyPr wrap="none" rtlCol="0">
            <a:spAutoFit/>
          </a:bodyPr>
          <a:lstStyle/>
          <a:p>
            <a:r>
              <a:rPr lang="en-US" sz="2400">
                <a:latin typeface="+mj-lt"/>
              </a:rPr>
              <a:t>On the other hand</a:t>
            </a:r>
          </a:p>
        </p:txBody>
      </p:sp>
      <p:pic>
        <p:nvPicPr>
          <p:cNvPr id="3074" name="Picture 2">
            <a:extLst>
              <a:ext uri="{FF2B5EF4-FFF2-40B4-BE49-F238E27FC236}">
                <a16:creationId xmlns:a16="http://schemas.microsoft.com/office/drawing/2014/main" id="{BCB92773-D14A-492F-BB48-DB2D475226A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164" y="1901209"/>
            <a:ext cx="4067175" cy="2286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52A895C-9FEC-4396-97FE-27EEB377207D}"/>
              </a:ext>
            </a:extLst>
          </p:cNvPr>
          <p:cNvSpPr txBox="1"/>
          <p:nvPr/>
        </p:nvSpPr>
        <p:spPr>
          <a:xfrm>
            <a:off x="1458558" y="4495127"/>
            <a:ext cx="8210959" cy="461665"/>
          </a:xfrm>
          <a:prstGeom prst="rect">
            <a:avLst/>
          </a:prstGeom>
          <a:noFill/>
        </p:spPr>
        <p:txBody>
          <a:bodyPr wrap="square" rtlCol="0">
            <a:spAutoFit/>
          </a:bodyPr>
          <a:lstStyle/>
          <a:p>
            <a:r>
              <a:rPr lang="en-US" sz="2400"/>
              <a:t>· Point Cloud Videos -&gt; Cheaply Available</a:t>
            </a:r>
          </a:p>
        </p:txBody>
      </p:sp>
      <p:sp>
        <p:nvSpPr>
          <p:cNvPr id="21" name="TextBox 20">
            <a:extLst>
              <a:ext uri="{FF2B5EF4-FFF2-40B4-BE49-F238E27FC236}">
                <a16:creationId xmlns:a16="http://schemas.microsoft.com/office/drawing/2014/main" id="{848C4914-3FD5-4464-8E64-3966EE925F3C}"/>
              </a:ext>
            </a:extLst>
          </p:cNvPr>
          <p:cNvSpPr txBox="1"/>
          <p:nvPr/>
        </p:nvSpPr>
        <p:spPr>
          <a:xfrm>
            <a:off x="1458557" y="4956792"/>
            <a:ext cx="9913636" cy="461665"/>
          </a:xfrm>
          <a:prstGeom prst="rect">
            <a:avLst/>
          </a:prstGeom>
          <a:noFill/>
        </p:spPr>
        <p:txBody>
          <a:bodyPr wrap="square" rtlCol="0">
            <a:spAutoFit/>
          </a:bodyPr>
          <a:lstStyle/>
          <a:p>
            <a:r>
              <a:rPr lang="en-US" sz="2400"/>
              <a:t>· Point Cloud Videos -&gt; Contains richer spatiotemporal information</a:t>
            </a:r>
          </a:p>
        </p:txBody>
      </p:sp>
      <p:sp>
        <p:nvSpPr>
          <p:cNvPr id="7" name="TextBox 6">
            <a:extLst>
              <a:ext uri="{FF2B5EF4-FFF2-40B4-BE49-F238E27FC236}">
                <a16:creationId xmlns:a16="http://schemas.microsoft.com/office/drawing/2014/main" id="{3C88CA1C-EC5D-462C-AAF6-E5083C081133}"/>
              </a:ext>
            </a:extLst>
          </p:cNvPr>
          <p:cNvSpPr txBox="1"/>
          <p:nvPr/>
        </p:nvSpPr>
        <p:spPr>
          <a:xfrm>
            <a:off x="822383" y="5832901"/>
            <a:ext cx="11064819" cy="461665"/>
          </a:xfrm>
          <a:prstGeom prst="rect">
            <a:avLst/>
          </a:prstGeom>
          <a:noFill/>
        </p:spPr>
        <p:txBody>
          <a:bodyPr wrap="square" rtlCol="0">
            <a:spAutoFit/>
          </a:bodyPr>
          <a:lstStyle/>
          <a:p>
            <a:r>
              <a:rPr lang="en-US" sz="2400" dirty="0"/>
              <a:t>·  Can we utilize this information to improve a single frame 3D object detector?</a:t>
            </a:r>
          </a:p>
        </p:txBody>
      </p:sp>
      <p:sp>
        <p:nvSpPr>
          <p:cNvPr id="8" name="TextBox 7">
            <a:extLst>
              <a:ext uri="{FF2B5EF4-FFF2-40B4-BE49-F238E27FC236}">
                <a16:creationId xmlns:a16="http://schemas.microsoft.com/office/drawing/2014/main" id="{8BF4B74E-E783-442C-9272-016260351D38}"/>
              </a:ext>
            </a:extLst>
          </p:cNvPr>
          <p:cNvSpPr txBox="1"/>
          <p:nvPr/>
        </p:nvSpPr>
        <p:spPr>
          <a:xfrm>
            <a:off x="913795" y="6294566"/>
            <a:ext cx="6763406" cy="461665"/>
          </a:xfrm>
          <a:prstGeom prst="rect">
            <a:avLst/>
          </a:prstGeom>
          <a:noFill/>
        </p:spPr>
        <p:txBody>
          <a:bodyPr wrap="square">
            <a:spAutoFit/>
          </a:bodyPr>
          <a:lstStyle/>
          <a:p>
            <a:r>
              <a:rPr lang="en-US" sz="2400" b="1"/>
              <a:t>Yes, Semi-supervised training!</a:t>
            </a:r>
          </a:p>
        </p:txBody>
      </p:sp>
      <p:pic>
        <p:nvPicPr>
          <p:cNvPr id="2" name="Audio 1">
            <a:hlinkClick r:id="" action="ppaction://media"/>
            <a:extLst>
              <a:ext uri="{FF2B5EF4-FFF2-40B4-BE49-F238E27FC236}">
                <a16:creationId xmlns:a16="http://schemas.microsoft.com/office/drawing/2014/main" id="{BBC4D41E-B9BE-45AC-A959-C2BDA233DC1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571235281"/>
      </p:ext>
    </p:extLst>
  </p:cSld>
  <p:clrMapOvr>
    <a:masterClrMapping/>
  </p:clrMapOvr>
  <p:transition advTm="2492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P spid="20" grpId="0"/>
      <p:bldP spid="21"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2FCC02-AD77-44F2-B01A-F9F146519D95}"/>
              </a:ext>
            </a:extLst>
          </p:cNvPr>
          <p:cNvSpPr/>
          <p:nvPr/>
        </p:nvSpPr>
        <p:spPr>
          <a:xfrm>
            <a:off x="799379" y="1722279"/>
            <a:ext cx="7348456" cy="4319921"/>
          </a:xfrm>
          <a:prstGeom prst="rect">
            <a:avLst/>
          </a:prstGeom>
          <a:solidFill>
            <a:schemeClr val="accent3">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0448EC-9027-46AC-A847-2E08CC2F5406}"/>
                  </a:ext>
                </a:extLst>
              </p:cNvPr>
              <p:cNvSpPr txBox="1"/>
              <p:nvPr/>
            </p:nvSpPr>
            <p:spPr>
              <a:xfrm>
                <a:off x="1569354" y="5632249"/>
                <a:ext cx="551689"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oMath>
                  </m:oMathPara>
                </a14:m>
                <a:endParaRPr lang="en-US"/>
              </a:p>
            </p:txBody>
          </p:sp>
        </mc:Choice>
        <mc:Fallback xmlns="">
          <p:sp>
            <p:nvSpPr>
              <p:cNvPr id="10" name="TextBox 9">
                <a:extLst>
                  <a:ext uri="{FF2B5EF4-FFF2-40B4-BE49-F238E27FC236}">
                    <a16:creationId xmlns:a16="http://schemas.microsoft.com/office/drawing/2014/main" id="{E20448EC-9027-46AC-A847-2E08CC2F5406}"/>
                  </a:ext>
                </a:extLst>
              </p:cNvPr>
              <p:cNvSpPr txBox="1">
                <a:spLocks noRot="1" noChangeAspect="1" noMove="1" noResize="1" noEditPoints="1" noAdjustHandles="1" noChangeArrowheads="1" noChangeShapeType="1" noTextEdit="1"/>
              </p:cNvSpPr>
              <p:nvPr/>
            </p:nvSpPr>
            <p:spPr>
              <a:xfrm>
                <a:off x="1569354" y="5632249"/>
                <a:ext cx="551689" cy="271613"/>
              </a:xfrm>
              <a:prstGeom prst="rect">
                <a:avLst/>
              </a:prstGeom>
              <a:blipFill>
                <a:blip r:embed="rId5"/>
                <a:stretch>
                  <a:fillRect l="-6593" r="-7692"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A527B77-2963-468F-B251-61F06D1F4CA5}"/>
                  </a:ext>
                </a:extLst>
              </p:cNvPr>
              <p:cNvSpPr txBox="1"/>
              <p:nvPr/>
            </p:nvSpPr>
            <p:spPr>
              <a:xfrm>
                <a:off x="4038922" y="5632249"/>
                <a:ext cx="157800"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a:p>
            </p:txBody>
          </p:sp>
        </mc:Choice>
        <mc:Fallback xmlns="">
          <p:sp>
            <p:nvSpPr>
              <p:cNvPr id="11" name="TextBox 10">
                <a:extLst>
                  <a:ext uri="{FF2B5EF4-FFF2-40B4-BE49-F238E27FC236}">
                    <a16:creationId xmlns:a16="http://schemas.microsoft.com/office/drawing/2014/main" id="{AA527B77-2963-468F-B251-61F06D1F4CA5}"/>
                  </a:ext>
                </a:extLst>
              </p:cNvPr>
              <p:cNvSpPr txBox="1">
                <a:spLocks noRot="1" noChangeAspect="1" noMove="1" noResize="1" noEditPoints="1" noAdjustHandles="1" noChangeArrowheads="1" noChangeShapeType="1" noTextEdit="1"/>
              </p:cNvSpPr>
              <p:nvPr/>
            </p:nvSpPr>
            <p:spPr>
              <a:xfrm>
                <a:off x="4038922" y="5632249"/>
                <a:ext cx="157800" cy="271613"/>
              </a:xfrm>
              <a:prstGeom prst="rect">
                <a:avLst/>
              </a:prstGeom>
              <a:blipFill>
                <a:blip r:embed="rId6"/>
                <a:stretch>
                  <a:fillRect l="-28000" r="-24000"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5B5BE83-0DA0-4696-845B-652261980ED6}"/>
                  </a:ext>
                </a:extLst>
              </p:cNvPr>
              <p:cNvSpPr txBox="1"/>
              <p:nvPr/>
            </p:nvSpPr>
            <p:spPr>
              <a:xfrm>
                <a:off x="5882037" y="5629556"/>
                <a:ext cx="623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1</m:t>
                      </m:r>
                    </m:oMath>
                  </m:oMathPara>
                </a14:m>
                <a:endParaRPr lang="en-US"/>
              </a:p>
            </p:txBody>
          </p:sp>
        </mc:Choice>
        <mc:Fallback xmlns="">
          <p:sp>
            <p:nvSpPr>
              <p:cNvPr id="12" name="TextBox 11">
                <a:extLst>
                  <a:ext uri="{FF2B5EF4-FFF2-40B4-BE49-F238E27FC236}">
                    <a16:creationId xmlns:a16="http://schemas.microsoft.com/office/drawing/2014/main" id="{05B5BE83-0DA0-4696-845B-652261980ED6}"/>
                  </a:ext>
                </a:extLst>
              </p:cNvPr>
              <p:cNvSpPr txBox="1">
                <a:spLocks noRot="1" noChangeAspect="1" noMove="1" noResize="1" noEditPoints="1" noAdjustHandles="1" noChangeArrowheads="1" noChangeShapeType="1" noTextEdit="1"/>
              </p:cNvSpPr>
              <p:nvPr/>
            </p:nvSpPr>
            <p:spPr>
              <a:xfrm>
                <a:off x="5882037" y="5629556"/>
                <a:ext cx="623427" cy="276999"/>
              </a:xfrm>
              <a:prstGeom prst="rect">
                <a:avLst/>
              </a:prstGeom>
              <a:blipFill>
                <a:blip r:embed="rId7"/>
                <a:stretch>
                  <a:fillRect l="-980" r="-980" b="-6522"/>
                </a:stretch>
              </a:blipFill>
            </p:spPr>
            <p:txBody>
              <a:bodyPr/>
              <a:lstStyle/>
              <a:p>
                <a:r>
                  <a:rPr lang="en-US">
                    <a:noFill/>
                  </a:rPr>
                  <a:t> </a:t>
                </a:r>
              </a:p>
            </p:txBody>
          </p:sp>
        </mc:Fallback>
      </mc:AlternateContent>
      <p:pic>
        <p:nvPicPr>
          <p:cNvPr id="13" name="Picture 12" descr="A close up of a map&#10;&#10;Description automatically generated">
            <a:extLst>
              <a:ext uri="{FF2B5EF4-FFF2-40B4-BE49-F238E27FC236}">
                <a16:creationId xmlns:a16="http://schemas.microsoft.com/office/drawing/2014/main" id="{47FECF5A-E5FB-4BE2-9B9D-8DF40444DB3B}"/>
              </a:ext>
            </a:extLst>
          </p:cNvPr>
          <p:cNvPicPr>
            <a:picLocks noChangeAspect="1"/>
          </p:cNvPicPr>
          <p:nvPr/>
        </p:nvPicPr>
        <p:blipFill rotWithShape="1">
          <a:blip r:embed="rId8">
            <a:extLst>
              <a:ext uri="{28A0092B-C50C-407E-A947-70E740481C1C}">
                <a14:useLocalDpi xmlns:a14="http://schemas.microsoft.com/office/drawing/2010/main" val="0"/>
              </a:ext>
            </a:extLst>
          </a:blip>
          <a:srcRect t="21415" b="23097"/>
          <a:stretch/>
        </p:blipFill>
        <p:spPr>
          <a:xfrm>
            <a:off x="959674" y="4532599"/>
            <a:ext cx="1657749" cy="914400"/>
          </a:xfrm>
          <a:prstGeom prst="rect">
            <a:avLst/>
          </a:prstGeom>
        </p:spPr>
      </p:pic>
      <p:pic>
        <p:nvPicPr>
          <p:cNvPr id="14" name="Picture 13" descr="A close up of a map&#10;&#10;Description automatically generated">
            <a:extLst>
              <a:ext uri="{FF2B5EF4-FFF2-40B4-BE49-F238E27FC236}">
                <a16:creationId xmlns:a16="http://schemas.microsoft.com/office/drawing/2014/main" id="{32F4010C-8C52-41E0-B9CD-71C491D823D7}"/>
              </a:ext>
            </a:extLst>
          </p:cNvPr>
          <p:cNvPicPr>
            <a:picLocks noChangeAspect="1"/>
          </p:cNvPicPr>
          <p:nvPr/>
        </p:nvPicPr>
        <p:blipFill rotWithShape="1">
          <a:blip r:embed="rId9">
            <a:extLst>
              <a:ext uri="{28A0092B-C50C-407E-A947-70E740481C1C}">
                <a14:useLocalDpi xmlns:a14="http://schemas.microsoft.com/office/drawing/2010/main" val="0"/>
              </a:ext>
            </a:extLst>
          </a:blip>
          <a:srcRect t="21415" b="23096"/>
          <a:stretch/>
        </p:blipFill>
        <p:spPr>
          <a:xfrm>
            <a:off x="3294295" y="4538847"/>
            <a:ext cx="1657749" cy="914400"/>
          </a:xfrm>
          <a:prstGeom prst="rect">
            <a:avLst/>
          </a:prstGeom>
        </p:spPr>
      </p:pic>
      <p:pic>
        <p:nvPicPr>
          <p:cNvPr id="15" name="Picture 14" descr="A close up of a map&#10;&#10;Description automatically generated">
            <a:extLst>
              <a:ext uri="{FF2B5EF4-FFF2-40B4-BE49-F238E27FC236}">
                <a16:creationId xmlns:a16="http://schemas.microsoft.com/office/drawing/2014/main" id="{5A7ED902-8936-4398-8A60-F41CBD221E42}"/>
              </a:ext>
            </a:extLst>
          </p:cNvPr>
          <p:cNvPicPr>
            <a:picLocks noChangeAspect="1"/>
          </p:cNvPicPr>
          <p:nvPr/>
        </p:nvPicPr>
        <p:blipFill rotWithShape="1">
          <a:blip r:embed="rId8">
            <a:extLst>
              <a:ext uri="{28A0092B-C50C-407E-A947-70E740481C1C}">
                <a14:useLocalDpi xmlns:a14="http://schemas.microsoft.com/office/drawing/2010/main" val="0"/>
              </a:ext>
            </a:extLst>
          </a:blip>
          <a:srcRect t="21415" b="23097"/>
          <a:stretch/>
        </p:blipFill>
        <p:spPr>
          <a:xfrm>
            <a:off x="5518646" y="4538847"/>
            <a:ext cx="1657749" cy="914400"/>
          </a:xfrm>
          <a:prstGeom prst="rect">
            <a:avLst/>
          </a:prstGeom>
        </p:spPr>
      </p:pic>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353762" cy="970450"/>
          </a:xfrm>
        </p:spPr>
        <p:txBody>
          <a:bodyPr/>
          <a:lstStyle/>
          <a:p>
            <a:r>
              <a:rPr lang="en-US" sz="3600">
                <a:latin typeface="+mn-lt"/>
              </a:rPr>
              <a:t>Method: Overview</a:t>
            </a:r>
            <a:endParaRPr lang="en-US">
              <a:latin typeface="+mn-lt"/>
            </a:endParaRPr>
          </a:p>
        </p:txBody>
      </p:sp>
      <p:pic>
        <p:nvPicPr>
          <p:cNvPr id="2" name="Audio 1">
            <a:hlinkClick r:id="" action="ppaction://media"/>
            <a:extLst>
              <a:ext uri="{FF2B5EF4-FFF2-40B4-BE49-F238E27FC236}">
                <a16:creationId xmlns:a16="http://schemas.microsoft.com/office/drawing/2014/main" id="{9998CBE3-3E1C-4FE9-B67C-6196CCDC90E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28398142"/>
      </p:ext>
    </p:extLst>
  </p:cSld>
  <p:clrMapOvr>
    <a:masterClrMapping/>
  </p:clrMapOvr>
  <p:transition advTm="416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D94B09-73B2-467B-AC7B-4EC5D1FCD852}"/>
              </a:ext>
            </a:extLst>
          </p:cNvPr>
          <p:cNvSpPr/>
          <p:nvPr/>
        </p:nvSpPr>
        <p:spPr>
          <a:xfrm>
            <a:off x="799379" y="1722279"/>
            <a:ext cx="7348456" cy="4319921"/>
          </a:xfrm>
          <a:prstGeom prst="rect">
            <a:avLst/>
          </a:prstGeom>
          <a:solidFill>
            <a:schemeClr val="accent3">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77254BC-E41A-41AD-9DC5-C0937713C174}"/>
              </a:ext>
            </a:extLst>
          </p:cNvPr>
          <p:cNvCxnSpPr>
            <a:cxnSpLocks/>
            <a:stCxn id="12" idx="0"/>
            <a:endCxn id="9" idx="2"/>
          </p:cNvCxnSpPr>
          <p:nvPr/>
        </p:nvCxnSpPr>
        <p:spPr>
          <a:xfrm flipH="1" flipV="1">
            <a:off x="1788548" y="4369173"/>
            <a:ext cx="1" cy="163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6E6411F-A713-4A0C-89B2-760EE8F3DEDF}"/>
              </a:ext>
            </a:extLst>
          </p:cNvPr>
          <p:cNvCxnSpPr>
            <a:cxnSpLocks/>
            <a:stCxn id="13" idx="0"/>
            <a:endCxn id="10" idx="2"/>
          </p:cNvCxnSpPr>
          <p:nvPr/>
        </p:nvCxnSpPr>
        <p:spPr>
          <a:xfrm flipV="1">
            <a:off x="4123170" y="4363745"/>
            <a:ext cx="0" cy="175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4955A5E-DA35-4219-9722-2CF8453345F1}"/>
              </a:ext>
            </a:extLst>
          </p:cNvPr>
          <p:cNvCxnSpPr>
            <a:cxnSpLocks/>
            <a:stCxn id="14" idx="0"/>
            <a:endCxn id="11" idx="2"/>
          </p:cNvCxnSpPr>
          <p:nvPr/>
        </p:nvCxnSpPr>
        <p:spPr>
          <a:xfrm flipH="1" flipV="1">
            <a:off x="6347520" y="4364395"/>
            <a:ext cx="1" cy="1744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3">
            <a:extLst>
              <a:ext uri="{FF2B5EF4-FFF2-40B4-BE49-F238E27FC236}">
                <a16:creationId xmlns:a16="http://schemas.microsoft.com/office/drawing/2014/main" id="{DC12BA72-E0C2-445C-BB28-7AB13FCA7341}"/>
              </a:ext>
            </a:extLst>
          </p:cNvPr>
          <p:cNvSpPr txBox="1"/>
          <p:nvPr/>
        </p:nvSpPr>
        <p:spPr>
          <a:xfrm>
            <a:off x="1272722" y="403061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0" name="TextBox 3">
            <a:extLst>
              <a:ext uri="{FF2B5EF4-FFF2-40B4-BE49-F238E27FC236}">
                <a16:creationId xmlns:a16="http://schemas.microsoft.com/office/drawing/2014/main" id="{5663AE4B-C9E7-4EDC-8582-1D18E9E862F7}"/>
              </a:ext>
            </a:extLst>
          </p:cNvPr>
          <p:cNvSpPr txBox="1"/>
          <p:nvPr/>
        </p:nvSpPr>
        <p:spPr>
          <a:xfrm>
            <a:off x="3607344" y="402519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1" name="TextBox 3">
            <a:extLst>
              <a:ext uri="{FF2B5EF4-FFF2-40B4-BE49-F238E27FC236}">
                <a16:creationId xmlns:a16="http://schemas.microsoft.com/office/drawing/2014/main" id="{5E27071D-C8BC-4ABC-89F3-5CBF0F0EF162}"/>
              </a:ext>
            </a:extLst>
          </p:cNvPr>
          <p:cNvSpPr txBox="1"/>
          <p:nvPr/>
        </p:nvSpPr>
        <p:spPr>
          <a:xfrm>
            <a:off x="5831694" y="402584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pic>
        <p:nvPicPr>
          <p:cNvPr id="12" name="Picture 11" descr="A close up of a map&#10;&#10;Description automatically generated">
            <a:extLst>
              <a:ext uri="{FF2B5EF4-FFF2-40B4-BE49-F238E27FC236}">
                <a16:creationId xmlns:a16="http://schemas.microsoft.com/office/drawing/2014/main" id="{DC84F148-F207-42BB-BE7E-711197AD178C}"/>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959674" y="4532599"/>
            <a:ext cx="1657749" cy="914400"/>
          </a:xfrm>
          <a:prstGeom prst="rect">
            <a:avLst/>
          </a:prstGeom>
        </p:spPr>
      </p:pic>
      <p:pic>
        <p:nvPicPr>
          <p:cNvPr id="13" name="Picture 12" descr="A close up of a map&#10;&#10;Description automatically generated">
            <a:extLst>
              <a:ext uri="{FF2B5EF4-FFF2-40B4-BE49-F238E27FC236}">
                <a16:creationId xmlns:a16="http://schemas.microsoft.com/office/drawing/2014/main" id="{221CD2CD-3BF5-4716-A7C6-93F3B79F6841}"/>
              </a:ext>
            </a:extLst>
          </p:cNvPr>
          <p:cNvPicPr>
            <a:picLocks noChangeAspect="1"/>
          </p:cNvPicPr>
          <p:nvPr/>
        </p:nvPicPr>
        <p:blipFill rotWithShape="1">
          <a:blip r:embed="rId6">
            <a:extLst>
              <a:ext uri="{28A0092B-C50C-407E-A947-70E740481C1C}">
                <a14:useLocalDpi xmlns:a14="http://schemas.microsoft.com/office/drawing/2010/main" val="0"/>
              </a:ext>
            </a:extLst>
          </a:blip>
          <a:srcRect t="21415" b="23096"/>
          <a:stretch/>
        </p:blipFill>
        <p:spPr>
          <a:xfrm>
            <a:off x="3294295" y="4538847"/>
            <a:ext cx="1657749" cy="914400"/>
          </a:xfrm>
          <a:prstGeom prst="rect">
            <a:avLst/>
          </a:prstGeom>
        </p:spPr>
      </p:pic>
      <p:pic>
        <p:nvPicPr>
          <p:cNvPr id="14" name="Picture 13" descr="A close up of a map&#10;&#10;Description automatically generated">
            <a:extLst>
              <a:ext uri="{FF2B5EF4-FFF2-40B4-BE49-F238E27FC236}">
                <a16:creationId xmlns:a16="http://schemas.microsoft.com/office/drawing/2014/main" id="{8CDC6276-A337-49A2-865C-5E98A304EE28}"/>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5518646" y="4538847"/>
            <a:ext cx="1657749" cy="914400"/>
          </a:xfrm>
          <a:prstGeom prst="rect">
            <a:avLst/>
          </a:prstGeom>
        </p:spPr>
      </p:pic>
      <p:pic>
        <p:nvPicPr>
          <p:cNvPr id="15" name="Picture 14" descr="A picture containing text, map&#10;&#10;Description automatically generated">
            <a:extLst>
              <a:ext uri="{FF2B5EF4-FFF2-40B4-BE49-F238E27FC236}">
                <a16:creationId xmlns:a16="http://schemas.microsoft.com/office/drawing/2014/main" id="{030F5FEC-7991-489D-A2FD-0BF0EAA71E48}"/>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959674" y="2943912"/>
            <a:ext cx="1657749" cy="914400"/>
          </a:xfrm>
          <a:prstGeom prst="rect">
            <a:avLst/>
          </a:prstGeom>
        </p:spPr>
      </p:pic>
      <p:pic>
        <p:nvPicPr>
          <p:cNvPr id="16" name="Picture 15" descr="A close up of a map&#10;&#10;Description automatically generated">
            <a:extLst>
              <a:ext uri="{FF2B5EF4-FFF2-40B4-BE49-F238E27FC236}">
                <a16:creationId xmlns:a16="http://schemas.microsoft.com/office/drawing/2014/main" id="{569EDB4D-C9B8-445B-A1BB-4E6C229E20C1}"/>
              </a:ext>
            </a:extLst>
          </p:cNvPr>
          <p:cNvPicPr>
            <a:picLocks noChangeAspect="1"/>
          </p:cNvPicPr>
          <p:nvPr/>
        </p:nvPicPr>
        <p:blipFill rotWithShape="1">
          <a:blip r:embed="rId8">
            <a:extLst>
              <a:ext uri="{28A0092B-C50C-407E-A947-70E740481C1C}">
                <a14:useLocalDpi xmlns:a14="http://schemas.microsoft.com/office/drawing/2010/main" val="0"/>
              </a:ext>
            </a:extLst>
          </a:blip>
          <a:srcRect t="22400" b="22112"/>
          <a:stretch/>
        </p:blipFill>
        <p:spPr>
          <a:xfrm>
            <a:off x="3293881" y="2939523"/>
            <a:ext cx="1657749" cy="914400"/>
          </a:xfrm>
          <a:prstGeom prst="rect">
            <a:avLst/>
          </a:prstGeom>
        </p:spPr>
      </p:pic>
      <p:cxnSp>
        <p:nvCxnSpPr>
          <p:cNvPr id="17" name="Straight Arrow Connector 16">
            <a:extLst>
              <a:ext uri="{FF2B5EF4-FFF2-40B4-BE49-F238E27FC236}">
                <a16:creationId xmlns:a16="http://schemas.microsoft.com/office/drawing/2014/main" id="{0ACD833B-9568-47F0-AB02-DACA03DE8816}"/>
              </a:ext>
            </a:extLst>
          </p:cNvPr>
          <p:cNvCxnSpPr>
            <a:cxnSpLocks/>
            <a:stCxn id="9" idx="0"/>
            <a:endCxn id="15" idx="2"/>
          </p:cNvCxnSpPr>
          <p:nvPr/>
        </p:nvCxnSpPr>
        <p:spPr>
          <a:xfrm flipV="1">
            <a:off x="1788548" y="3858312"/>
            <a:ext cx="1" cy="172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762F2E-E69B-4F68-ADDA-70ACB7B50D52}"/>
              </a:ext>
            </a:extLst>
          </p:cNvPr>
          <p:cNvCxnSpPr>
            <a:cxnSpLocks/>
            <a:stCxn id="10" idx="0"/>
            <a:endCxn id="16" idx="2"/>
          </p:cNvCxnSpPr>
          <p:nvPr/>
        </p:nvCxnSpPr>
        <p:spPr>
          <a:xfrm flipH="1" flipV="1">
            <a:off x="4122756" y="3853923"/>
            <a:ext cx="414" cy="171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picture containing text, map&#10;&#10;Description automatically generated">
            <a:extLst>
              <a:ext uri="{FF2B5EF4-FFF2-40B4-BE49-F238E27FC236}">
                <a16:creationId xmlns:a16="http://schemas.microsoft.com/office/drawing/2014/main" id="{01422522-811A-4CA1-B535-676DA6D00425}"/>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5518646" y="2939523"/>
            <a:ext cx="1657749" cy="914400"/>
          </a:xfrm>
          <a:prstGeom prst="rect">
            <a:avLst/>
          </a:prstGeom>
        </p:spPr>
      </p:pic>
      <p:cxnSp>
        <p:nvCxnSpPr>
          <p:cNvPr id="20" name="Straight Arrow Connector 19">
            <a:extLst>
              <a:ext uri="{FF2B5EF4-FFF2-40B4-BE49-F238E27FC236}">
                <a16:creationId xmlns:a16="http://schemas.microsoft.com/office/drawing/2014/main" id="{00516582-8BD2-4882-823B-04A41C0D29A7}"/>
              </a:ext>
            </a:extLst>
          </p:cNvPr>
          <p:cNvCxnSpPr>
            <a:cxnSpLocks/>
            <a:stCxn id="11" idx="0"/>
            <a:endCxn id="19" idx="2"/>
          </p:cNvCxnSpPr>
          <p:nvPr/>
        </p:nvCxnSpPr>
        <p:spPr>
          <a:xfrm flipV="1">
            <a:off x="6347520" y="3853923"/>
            <a:ext cx="1" cy="171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5">
            <a:extLst>
              <a:ext uri="{FF2B5EF4-FFF2-40B4-BE49-F238E27FC236}">
                <a16:creationId xmlns:a16="http://schemas.microsoft.com/office/drawing/2014/main" id="{5EC692BE-D920-4F44-BFF2-0EA29ABEC660}"/>
              </a:ext>
            </a:extLst>
          </p:cNvPr>
          <p:cNvSpPr>
            <a:spLocks noGrp="1"/>
          </p:cNvSpPr>
          <p:nvPr>
            <p:ph type="title"/>
          </p:nvPr>
        </p:nvSpPr>
        <p:spPr>
          <a:xfrm>
            <a:off x="913795" y="609600"/>
            <a:ext cx="10353762" cy="970450"/>
          </a:xfrm>
        </p:spPr>
        <p:txBody>
          <a:bodyPr/>
          <a:lstStyle/>
          <a:p>
            <a:r>
              <a:rPr lang="en-US" sz="3600">
                <a:latin typeface="+mn-lt"/>
              </a:rPr>
              <a:t>Method: Overview</a:t>
            </a:r>
            <a:endParaRPr lang="en-US">
              <a:latin typeface="+mn-lt"/>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622A5DE-FF08-4636-BA39-9AB92961D697}"/>
                  </a:ext>
                </a:extLst>
              </p:cNvPr>
              <p:cNvSpPr txBox="1"/>
              <p:nvPr/>
            </p:nvSpPr>
            <p:spPr>
              <a:xfrm>
                <a:off x="1569354" y="5632249"/>
                <a:ext cx="551689"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oMath>
                  </m:oMathPara>
                </a14:m>
                <a:endParaRPr lang="en-US"/>
              </a:p>
            </p:txBody>
          </p:sp>
        </mc:Choice>
        <mc:Fallback xmlns="">
          <p:sp>
            <p:nvSpPr>
              <p:cNvPr id="23" name="TextBox 22">
                <a:extLst>
                  <a:ext uri="{FF2B5EF4-FFF2-40B4-BE49-F238E27FC236}">
                    <a16:creationId xmlns:a16="http://schemas.microsoft.com/office/drawing/2014/main" id="{3622A5DE-FF08-4636-BA39-9AB92961D697}"/>
                  </a:ext>
                </a:extLst>
              </p:cNvPr>
              <p:cNvSpPr txBox="1">
                <a:spLocks noRot="1" noChangeAspect="1" noMove="1" noResize="1" noEditPoints="1" noAdjustHandles="1" noChangeArrowheads="1" noChangeShapeType="1" noTextEdit="1"/>
              </p:cNvSpPr>
              <p:nvPr/>
            </p:nvSpPr>
            <p:spPr>
              <a:xfrm>
                <a:off x="1569354" y="5632249"/>
                <a:ext cx="551689" cy="271613"/>
              </a:xfrm>
              <a:prstGeom prst="rect">
                <a:avLst/>
              </a:prstGeom>
              <a:blipFill>
                <a:blip r:embed="rId9"/>
                <a:stretch>
                  <a:fillRect l="-6593" r="-7692"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E4F3A69-FD79-43AB-9EDE-A52A879862E7}"/>
                  </a:ext>
                </a:extLst>
              </p:cNvPr>
              <p:cNvSpPr txBox="1"/>
              <p:nvPr/>
            </p:nvSpPr>
            <p:spPr>
              <a:xfrm>
                <a:off x="4038922" y="5632249"/>
                <a:ext cx="157800"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a:p>
            </p:txBody>
          </p:sp>
        </mc:Choice>
        <mc:Fallback xmlns="">
          <p:sp>
            <p:nvSpPr>
              <p:cNvPr id="24" name="TextBox 23">
                <a:extLst>
                  <a:ext uri="{FF2B5EF4-FFF2-40B4-BE49-F238E27FC236}">
                    <a16:creationId xmlns:a16="http://schemas.microsoft.com/office/drawing/2014/main" id="{CE4F3A69-FD79-43AB-9EDE-A52A879862E7}"/>
                  </a:ext>
                </a:extLst>
              </p:cNvPr>
              <p:cNvSpPr txBox="1">
                <a:spLocks noRot="1" noChangeAspect="1" noMove="1" noResize="1" noEditPoints="1" noAdjustHandles="1" noChangeArrowheads="1" noChangeShapeType="1" noTextEdit="1"/>
              </p:cNvSpPr>
              <p:nvPr/>
            </p:nvSpPr>
            <p:spPr>
              <a:xfrm>
                <a:off x="4038922" y="5632249"/>
                <a:ext cx="157800" cy="271613"/>
              </a:xfrm>
              <a:prstGeom prst="rect">
                <a:avLst/>
              </a:prstGeom>
              <a:blipFill>
                <a:blip r:embed="rId10"/>
                <a:stretch>
                  <a:fillRect l="-28000" r="-24000"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4C1F4A-3584-40B7-BAEE-0E59ECBCCB73}"/>
                  </a:ext>
                </a:extLst>
              </p:cNvPr>
              <p:cNvSpPr txBox="1"/>
              <p:nvPr/>
            </p:nvSpPr>
            <p:spPr>
              <a:xfrm>
                <a:off x="5882037" y="5629556"/>
                <a:ext cx="623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1</m:t>
                      </m:r>
                    </m:oMath>
                  </m:oMathPara>
                </a14:m>
                <a:endParaRPr lang="en-US"/>
              </a:p>
            </p:txBody>
          </p:sp>
        </mc:Choice>
        <mc:Fallback xmlns="">
          <p:sp>
            <p:nvSpPr>
              <p:cNvPr id="25" name="TextBox 24">
                <a:extLst>
                  <a:ext uri="{FF2B5EF4-FFF2-40B4-BE49-F238E27FC236}">
                    <a16:creationId xmlns:a16="http://schemas.microsoft.com/office/drawing/2014/main" id="{C54C1F4A-3584-40B7-BAEE-0E59ECBCCB73}"/>
                  </a:ext>
                </a:extLst>
              </p:cNvPr>
              <p:cNvSpPr txBox="1">
                <a:spLocks noRot="1" noChangeAspect="1" noMove="1" noResize="1" noEditPoints="1" noAdjustHandles="1" noChangeArrowheads="1" noChangeShapeType="1" noTextEdit="1"/>
              </p:cNvSpPr>
              <p:nvPr/>
            </p:nvSpPr>
            <p:spPr>
              <a:xfrm>
                <a:off x="5882037" y="5629556"/>
                <a:ext cx="623427" cy="276999"/>
              </a:xfrm>
              <a:prstGeom prst="rect">
                <a:avLst/>
              </a:prstGeom>
              <a:blipFill>
                <a:blip r:embed="rId11"/>
                <a:stretch>
                  <a:fillRect l="-980" r="-980" b="-6522"/>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AC447BFA-A4CC-4379-9713-E1EAE9FCC8E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98104910"/>
      </p:ext>
    </p:extLst>
  </p:cSld>
  <p:clrMapOvr>
    <a:masterClrMapping/>
  </p:clrMapOvr>
  <p:transition advTm="430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5DDDAC5-0FB1-479B-B769-B46AE77148D5}"/>
              </a:ext>
            </a:extLst>
          </p:cNvPr>
          <p:cNvSpPr/>
          <p:nvPr/>
        </p:nvSpPr>
        <p:spPr>
          <a:xfrm>
            <a:off x="799379" y="1722279"/>
            <a:ext cx="7348456" cy="4319921"/>
          </a:xfrm>
          <a:prstGeom prst="rect">
            <a:avLst/>
          </a:prstGeom>
          <a:solidFill>
            <a:schemeClr val="accent3">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DEA7A8C6-FD6C-4958-84C0-3A6D681AEA7D}"/>
              </a:ext>
            </a:extLst>
          </p:cNvPr>
          <p:cNvCxnSpPr>
            <a:cxnSpLocks/>
            <a:stCxn id="12" idx="0"/>
            <a:endCxn id="9" idx="2"/>
          </p:cNvCxnSpPr>
          <p:nvPr/>
        </p:nvCxnSpPr>
        <p:spPr>
          <a:xfrm flipH="1" flipV="1">
            <a:off x="1788548" y="4369173"/>
            <a:ext cx="1" cy="163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2EA0152-E372-4775-B84E-BD85CDE7E299}"/>
              </a:ext>
            </a:extLst>
          </p:cNvPr>
          <p:cNvCxnSpPr>
            <a:cxnSpLocks/>
            <a:stCxn id="13" idx="0"/>
            <a:endCxn id="10" idx="2"/>
          </p:cNvCxnSpPr>
          <p:nvPr/>
        </p:nvCxnSpPr>
        <p:spPr>
          <a:xfrm flipV="1">
            <a:off x="4123170" y="4363745"/>
            <a:ext cx="0" cy="175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21DA5A7-590C-4259-B265-329DED70D2FA}"/>
              </a:ext>
            </a:extLst>
          </p:cNvPr>
          <p:cNvCxnSpPr>
            <a:cxnSpLocks/>
            <a:stCxn id="14" idx="0"/>
            <a:endCxn id="11" idx="2"/>
          </p:cNvCxnSpPr>
          <p:nvPr/>
        </p:nvCxnSpPr>
        <p:spPr>
          <a:xfrm flipH="1" flipV="1">
            <a:off x="6347520" y="4364395"/>
            <a:ext cx="1" cy="1744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3">
            <a:extLst>
              <a:ext uri="{FF2B5EF4-FFF2-40B4-BE49-F238E27FC236}">
                <a16:creationId xmlns:a16="http://schemas.microsoft.com/office/drawing/2014/main" id="{4B1919BA-7E3D-4C3C-8349-55D516072DE2}"/>
              </a:ext>
            </a:extLst>
          </p:cNvPr>
          <p:cNvSpPr txBox="1"/>
          <p:nvPr/>
        </p:nvSpPr>
        <p:spPr>
          <a:xfrm>
            <a:off x="1272722" y="403061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0" name="TextBox 3">
            <a:extLst>
              <a:ext uri="{FF2B5EF4-FFF2-40B4-BE49-F238E27FC236}">
                <a16:creationId xmlns:a16="http://schemas.microsoft.com/office/drawing/2014/main" id="{FD09E676-D35E-4AF9-A32B-CD637653B65A}"/>
              </a:ext>
            </a:extLst>
          </p:cNvPr>
          <p:cNvSpPr txBox="1"/>
          <p:nvPr/>
        </p:nvSpPr>
        <p:spPr>
          <a:xfrm>
            <a:off x="3607344" y="402519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1" name="TextBox 3">
            <a:extLst>
              <a:ext uri="{FF2B5EF4-FFF2-40B4-BE49-F238E27FC236}">
                <a16:creationId xmlns:a16="http://schemas.microsoft.com/office/drawing/2014/main" id="{1E54EC4A-FC77-439D-A5FD-80AECDCFB322}"/>
              </a:ext>
            </a:extLst>
          </p:cNvPr>
          <p:cNvSpPr txBox="1"/>
          <p:nvPr/>
        </p:nvSpPr>
        <p:spPr>
          <a:xfrm>
            <a:off x="5831694" y="402584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pic>
        <p:nvPicPr>
          <p:cNvPr id="12" name="Picture 11" descr="A close up of a map&#10;&#10;Description automatically generated">
            <a:extLst>
              <a:ext uri="{FF2B5EF4-FFF2-40B4-BE49-F238E27FC236}">
                <a16:creationId xmlns:a16="http://schemas.microsoft.com/office/drawing/2014/main" id="{9F56807F-1DE0-4A1A-9157-BBAC48CA4163}"/>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959674" y="4532599"/>
            <a:ext cx="1657749" cy="914400"/>
          </a:xfrm>
          <a:prstGeom prst="rect">
            <a:avLst/>
          </a:prstGeom>
        </p:spPr>
      </p:pic>
      <p:pic>
        <p:nvPicPr>
          <p:cNvPr id="13" name="Picture 12" descr="A close up of a map&#10;&#10;Description automatically generated">
            <a:extLst>
              <a:ext uri="{FF2B5EF4-FFF2-40B4-BE49-F238E27FC236}">
                <a16:creationId xmlns:a16="http://schemas.microsoft.com/office/drawing/2014/main" id="{4AF10756-25E8-47D2-9B7F-C63D7A4BB578}"/>
              </a:ext>
            </a:extLst>
          </p:cNvPr>
          <p:cNvPicPr>
            <a:picLocks noChangeAspect="1"/>
          </p:cNvPicPr>
          <p:nvPr/>
        </p:nvPicPr>
        <p:blipFill rotWithShape="1">
          <a:blip r:embed="rId6">
            <a:extLst>
              <a:ext uri="{28A0092B-C50C-407E-A947-70E740481C1C}">
                <a14:useLocalDpi xmlns:a14="http://schemas.microsoft.com/office/drawing/2010/main" val="0"/>
              </a:ext>
            </a:extLst>
          </a:blip>
          <a:srcRect t="21415" b="23096"/>
          <a:stretch/>
        </p:blipFill>
        <p:spPr>
          <a:xfrm>
            <a:off x="3294295" y="4538847"/>
            <a:ext cx="1657749" cy="914400"/>
          </a:xfrm>
          <a:prstGeom prst="rect">
            <a:avLst/>
          </a:prstGeom>
        </p:spPr>
      </p:pic>
      <p:pic>
        <p:nvPicPr>
          <p:cNvPr id="14" name="Picture 13" descr="A close up of a map&#10;&#10;Description automatically generated">
            <a:extLst>
              <a:ext uri="{FF2B5EF4-FFF2-40B4-BE49-F238E27FC236}">
                <a16:creationId xmlns:a16="http://schemas.microsoft.com/office/drawing/2014/main" id="{8950D598-BC67-44B4-9E9D-223AF69BC846}"/>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5518646" y="4538847"/>
            <a:ext cx="1657749" cy="914400"/>
          </a:xfrm>
          <a:prstGeom prst="rect">
            <a:avLst/>
          </a:prstGeom>
        </p:spPr>
      </p:pic>
      <p:pic>
        <p:nvPicPr>
          <p:cNvPr id="15" name="Picture 14" descr="A picture containing text, map&#10;&#10;Description automatically generated">
            <a:extLst>
              <a:ext uri="{FF2B5EF4-FFF2-40B4-BE49-F238E27FC236}">
                <a16:creationId xmlns:a16="http://schemas.microsoft.com/office/drawing/2014/main" id="{CE5E3220-1D94-4C9D-A011-8F08677BC1C5}"/>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959674" y="2943912"/>
            <a:ext cx="1657749" cy="914400"/>
          </a:xfrm>
          <a:prstGeom prst="rect">
            <a:avLst/>
          </a:prstGeom>
        </p:spPr>
      </p:pic>
      <p:pic>
        <p:nvPicPr>
          <p:cNvPr id="16" name="Picture 15" descr="A close up of a map&#10;&#10;Description automatically generated">
            <a:extLst>
              <a:ext uri="{FF2B5EF4-FFF2-40B4-BE49-F238E27FC236}">
                <a16:creationId xmlns:a16="http://schemas.microsoft.com/office/drawing/2014/main" id="{A11D757C-49F1-4FAF-A23F-5A006A08579B}"/>
              </a:ext>
            </a:extLst>
          </p:cNvPr>
          <p:cNvPicPr>
            <a:picLocks noChangeAspect="1"/>
          </p:cNvPicPr>
          <p:nvPr/>
        </p:nvPicPr>
        <p:blipFill rotWithShape="1">
          <a:blip r:embed="rId8">
            <a:extLst>
              <a:ext uri="{28A0092B-C50C-407E-A947-70E740481C1C}">
                <a14:useLocalDpi xmlns:a14="http://schemas.microsoft.com/office/drawing/2010/main" val="0"/>
              </a:ext>
            </a:extLst>
          </a:blip>
          <a:srcRect t="22400" b="22112"/>
          <a:stretch/>
        </p:blipFill>
        <p:spPr>
          <a:xfrm>
            <a:off x="3293881" y="2939523"/>
            <a:ext cx="1657749" cy="914400"/>
          </a:xfrm>
          <a:prstGeom prst="rect">
            <a:avLst/>
          </a:prstGeom>
        </p:spPr>
      </p:pic>
      <p:cxnSp>
        <p:nvCxnSpPr>
          <p:cNvPr id="17" name="Straight Arrow Connector 16">
            <a:extLst>
              <a:ext uri="{FF2B5EF4-FFF2-40B4-BE49-F238E27FC236}">
                <a16:creationId xmlns:a16="http://schemas.microsoft.com/office/drawing/2014/main" id="{80D5F761-2BEE-4EE5-BA51-285958BDC501}"/>
              </a:ext>
            </a:extLst>
          </p:cNvPr>
          <p:cNvCxnSpPr>
            <a:cxnSpLocks/>
            <a:stCxn id="9" idx="0"/>
            <a:endCxn id="15" idx="2"/>
          </p:cNvCxnSpPr>
          <p:nvPr/>
        </p:nvCxnSpPr>
        <p:spPr>
          <a:xfrm flipV="1">
            <a:off x="1788548" y="3858312"/>
            <a:ext cx="1" cy="172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DFC776-D8E9-4698-9615-2963560DBF20}"/>
              </a:ext>
            </a:extLst>
          </p:cNvPr>
          <p:cNvCxnSpPr>
            <a:cxnSpLocks/>
            <a:stCxn id="10" idx="0"/>
            <a:endCxn id="16" idx="2"/>
          </p:cNvCxnSpPr>
          <p:nvPr/>
        </p:nvCxnSpPr>
        <p:spPr>
          <a:xfrm flipH="1" flipV="1">
            <a:off x="4122756" y="3853923"/>
            <a:ext cx="414" cy="171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picture containing text, map&#10;&#10;Description automatically generated">
            <a:extLst>
              <a:ext uri="{FF2B5EF4-FFF2-40B4-BE49-F238E27FC236}">
                <a16:creationId xmlns:a16="http://schemas.microsoft.com/office/drawing/2014/main" id="{40C51797-92CB-4CBD-8377-E42E69E8F34B}"/>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5518646" y="2939523"/>
            <a:ext cx="1657749" cy="914400"/>
          </a:xfrm>
          <a:prstGeom prst="rect">
            <a:avLst/>
          </a:prstGeom>
        </p:spPr>
      </p:pic>
      <p:cxnSp>
        <p:nvCxnSpPr>
          <p:cNvPr id="20" name="Straight Arrow Connector 19">
            <a:extLst>
              <a:ext uri="{FF2B5EF4-FFF2-40B4-BE49-F238E27FC236}">
                <a16:creationId xmlns:a16="http://schemas.microsoft.com/office/drawing/2014/main" id="{2A692DA4-ECF2-4F67-BFA4-3063AB7E055E}"/>
              </a:ext>
            </a:extLst>
          </p:cNvPr>
          <p:cNvCxnSpPr>
            <a:cxnSpLocks/>
            <a:stCxn id="11" idx="0"/>
            <a:endCxn id="19" idx="2"/>
          </p:cNvCxnSpPr>
          <p:nvPr/>
        </p:nvCxnSpPr>
        <p:spPr>
          <a:xfrm flipV="1">
            <a:off x="6347520" y="3853923"/>
            <a:ext cx="1" cy="171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19E599DD-8B3D-499C-9FF0-80ACFB252E2C}"/>
              </a:ext>
            </a:extLst>
          </p:cNvPr>
          <p:cNvSpPr/>
          <p:nvPr/>
        </p:nvSpPr>
        <p:spPr>
          <a:xfrm>
            <a:off x="1656020" y="2622396"/>
            <a:ext cx="2298793"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D27DF926-772E-480C-99D4-D7C8205A0EA8}"/>
              </a:ext>
            </a:extLst>
          </p:cNvPr>
          <p:cNvSpPr/>
          <p:nvPr/>
        </p:nvSpPr>
        <p:spPr>
          <a:xfrm>
            <a:off x="3721966" y="2486656"/>
            <a:ext cx="2625552"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853C18D2-19CA-4035-B6FF-286FB1C5FEF1}"/>
              </a:ext>
            </a:extLst>
          </p:cNvPr>
          <p:cNvSpPr/>
          <p:nvPr/>
        </p:nvSpPr>
        <p:spPr>
          <a:xfrm>
            <a:off x="2011060" y="2843872"/>
            <a:ext cx="2057961" cy="1548653"/>
          </a:xfrm>
          <a:prstGeom prst="arc">
            <a:avLst>
              <a:gd name="adj1" fmla="val 11296590"/>
              <a:gd name="adj2" fmla="val 1990078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BE67D3FF-E053-47E3-B3A1-682CB3F7DFE5}"/>
              </a:ext>
            </a:extLst>
          </p:cNvPr>
          <p:cNvSpPr/>
          <p:nvPr/>
        </p:nvSpPr>
        <p:spPr>
          <a:xfrm>
            <a:off x="3920393" y="2632978"/>
            <a:ext cx="2739757" cy="1548653"/>
          </a:xfrm>
          <a:prstGeom prst="arc">
            <a:avLst>
              <a:gd name="adj1" fmla="val 11296590"/>
              <a:gd name="adj2" fmla="val 9123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4404568D-A87A-4B10-9436-32BCF6B29606}"/>
              </a:ext>
            </a:extLst>
          </p:cNvPr>
          <p:cNvSpPr/>
          <p:nvPr/>
        </p:nvSpPr>
        <p:spPr>
          <a:xfrm>
            <a:off x="3717198" y="2583004"/>
            <a:ext cx="2224768" cy="1673781"/>
          </a:xfrm>
          <a:prstGeom prst="arc">
            <a:avLst>
              <a:gd name="adj1" fmla="val 11619514"/>
              <a:gd name="adj2" fmla="val 2122653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3">
            <a:extLst>
              <a:ext uri="{FF2B5EF4-FFF2-40B4-BE49-F238E27FC236}">
                <a16:creationId xmlns:a16="http://schemas.microsoft.com/office/drawing/2014/main" id="{E48AC3C8-19B9-408F-98F4-F7BB40E7C937}"/>
              </a:ext>
            </a:extLst>
          </p:cNvPr>
          <p:cNvSpPr txBox="1"/>
          <p:nvPr/>
        </p:nvSpPr>
        <p:spPr>
          <a:xfrm>
            <a:off x="959673" y="1914866"/>
            <a:ext cx="6216721"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Spatiotemporal Reasoning</a:t>
            </a:r>
          </a:p>
        </p:txBody>
      </p:sp>
      <p:sp>
        <p:nvSpPr>
          <p:cNvPr id="27" name="TextBox 26">
            <a:extLst>
              <a:ext uri="{FF2B5EF4-FFF2-40B4-BE49-F238E27FC236}">
                <a16:creationId xmlns:a16="http://schemas.microsoft.com/office/drawing/2014/main" id="{73298A15-17F5-4E0F-AF36-D26BB29B169D}"/>
              </a:ext>
            </a:extLst>
          </p:cNvPr>
          <p:cNvSpPr txBox="1"/>
          <p:nvPr/>
        </p:nvSpPr>
        <p:spPr>
          <a:xfrm>
            <a:off x="7011887" y="2405130"/>
            <a:ext cx="1272434" cy="369332"/>
          </a:xfrm>
          <a:prstGeom prst="rect">
            <a:avLst/>
          </a:prstGeom>
          <a:noFill/>
        </p:spPr>
        <p:txBody>
          <a:bodyPr wrap="square">
            <a:spAutoFit/>
          </a:bodyPr>
          <a:lstStyle/>
          <a:p>
            <a:pPr algn="ctr"/>
            <a:r>
              <a:rPr lang="en-US" sz="1800" b="1">
                <a:cs typeface="Times New Roman" panose="02020603050405020304" pitchFamily="18" charset="0"/>
              </a:rPr>
              <a:t>Teacher</a:t>
            </a:r>
          </a:p>
        </p:txBody>
      </p:sp>
      <p:sp>
        <p:nvSpPr>
          <p:cNvPr id="29" name="Title 5">
            <a:extLst>
              <a:ext uri="{FF2B5EF4-FFF2-40B4-BE49-F238E27FC236}">
                <a16:creationId xmlns:a16="http://schemas.microsoft.com/office/drawing/2014/main" id="{593057E2-FF35-4267-9F5C-9DF0D287C860}"/>
              </a:ext>
            </a:extLst>
          </p:cNvPr>
          <p:cNvSpPr>
            <a:spLocks noGrp="1"/>
          </p:cNvSpPr>
          <p:nvPr>
            <p:ph type="title"/>
          </p:nvPr>
        </p:nvSpPr>
        <p:spPr>
          <a:xfrm>
            <a:off x="913795" y="609600"/>
            <a:ext cx="10353762" cy="970450"/>
          </a:xfrm>
        </p:spPr>
        <p:txBody>
          <a:bodyPr/>
          <a:lstStyle/>
          <a:p>
            <a:r>
              <a:rPr lang="en-US" sz="3600">
                <a:latin typeface="+mn-lt"/>
              </a:rPr>
              <a:t>Method: Overview</a:t>
            </a:r>
            <a:endParaRPr lang="en-US">
              <a:latin typeface="+mn-lt"/>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52EED3-46F8-4C11-A5A7-F1B3D2FB7085}"/>
                  </a:ext>
                </a:extLst>
              </p:cNvPr>
              <p:cNvSpPr txBox="1"/>
              <p:nvPr/>
            </p:nvSpPr>
            <p:spPr>
              <a:xfrm>
                <a:off x="1569354" y="5632249"/>
                <a:ext cx="551689"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oMath>
                  </m:oMathPara>
                </a14:m>
                <a:endParaRPr lang="en-US"/>
              </a:p>
            </p:txBody>
          </p:sp>
        </mc:Choice>
        <mc:Fallback xmlns="">
          <p:sp>
            <p:nvSpPr>
              <p:cNvPr id="30" name="TextBox 29">
                <a:extLst>
                  <a:ext uri="{FF2B5EF4-FFF2-40B4-BE49-F238E27FC236}">
                    <a16:creationId xmlns:a16="http://schemas.microsoft.com/office/drawing/2014/main" id="{E752EED3-46F8-4C11-A5A7-F1B3D2FB7085}"/>
                  </a:ext>
                </a:extLst>
              </p:cNvPr>
              <p:cNvSpPr txBox="1">
                <a:spLocks noRot="1" noChangeAspect="1" noMove="1" noResize="1" noEditPoints="1" noAdjustHandles="1" noChangeArrowheads="1" noChangeShapeType="1" noTextEdit="1"/>
              </p:cNvSpPr>
              <p:nvPr/>
            </p:nvSpPr>
            <p:spPr>
              <a:xfrm>
                <a:off x="1569354" y="5632249"/>
                <a:ext cx="551689" cy="271613"/>
              </a:xfrm>
              <a:prstGeom prst="rect">
                <a:avLst/>
              </a:prstGeom>
              <a:blipFill>
                <a:blip r:embed="rId9"/>
                <a:stretch>
                  <a:fillRect l="-6593" r="-7692"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7FE9AD-BCF9-4214-9D8E-A1DF444B127E}"/>
                  </a:ext>
                </a:extLst>
              </p:cNvPr>
              <p:cNvSpPr txBox="1"/>
              <p:nvPr/>
            </p:nvSpPr>
            <p:spPr>
              <a:xfrm>
                <a:off x="4038922" y="5632249"/>
                <a:ext cx="157800"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a:p>
            </p:txBody>
          </p:sp>
        </mc:Choice>
        <mc:Fallback xmlns="">
          <p:sp>
            <p:nvSpPr>
              <p:cNvPr id="31" name="TextBox 30">
                <a:extLst>
                  <a:ext uri="{FF2B5EF4-FFF2-40B4-BE49-F238E27FC236}">
                    <a16:creationId xmlns:a16="http://schemas.microsoft.com/office/drawing/2014/main" id="{057FE9AD-BCF9-4214-9D8E-A1DF444B127E}"/>
                  </a:ext>
                </a:extLst>
              </p:cNvPr>
              <p:cNvSpPr txBox="1">
                <a:spLocks noRot="1" noChangeAspect="1" noMove="1" noResize="1" noEditPoints="1" noAdjustHandles="1" noChangeArrowheads="1" noChangeShapeType="1" noTextEdit="1"/>
              </p:cNvSpPr>
              <p:nvPr/>
            </p:nvSpPr>
            <p:spPr>
              <a:xfrm>
                <a:off x="4038922" y="5632249"/>
                <a:ext cx="157800" cy="271613"/>
              </a:xfrm>
              <a:prstGeom prst="rect">
                <a:avLst/>
              </a:prstGeom>
              <a:blipFill>
                <a:blip r:embed="rId10"/>
                <a:stretch>
                  <a:fillRect l="-28000" r="-24000"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1FE781-1204-48FB-9A44-9F0AED6F3D28}"/>
                  </a:ext>
                </a:extLst>
              </p:cNvPr>
              <p:cNvSpPr txBox="1"/>
              <p:nvPr/>
            </p:nvSpPr>
            <p:spPr>
              <a:xfrm>
                <a:off x="5882037" y="5629556"/>
                <a:ext cx="623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1</m:t>
                      </m:r>
                    </m:oMath>
                  </m:oMathPara>
                </a14:m>
                <a:endParaRPr lang="en-US"/>
              </a:p>
            </p:txBody>
          </p:sp>
        </mc:Choice>
        <mc:Fallback xmlns="">
          <p:sp>
            <p:nvSpPr>
              <p:cNvPr id="32" name="TextBox 31">
                <a:extLst>
                  <a:ext uri="{FF2B5EF4-FFF2-40B4-BE49-F238E27FC236}">
                    <a16:creationId xmlns:a16="http://schemas.microsoft.com/office/drawing/2014/main" id="{6F1FE781-1204-48FB-9A44-9F0AED6F3D28}"/>
                  </a:ext>
                </a:extLst>
              </p:cNvPr>
              <p:cNvSpPr txBox="1">
                <a:spLocks noRot="1" noChangeAspect="1" noMove="1" noResize="1" noEditPoints="1" noAdjustHandles="1" noChangeArrowheads="1" noChangeShapeType="1" noTextEdit="1"/>
              </p:cNvSpPr>
              <p:nvPr/>
            </p:nvSpPr>
            <p:spPr>
              <a:xfrm>
                <a:off x="5882037" y="5629556"/>
                <a:ext cx="623427" cy="276999"/>
              </a:xfrm>
              <a:prstGeom prst="rect">
                <a:avLst/>
              </a:prstGeom>
              <a:blipFill>
                <a:blip r:embed="rId11"/>
                <a:stretch>
                  <a:fillRect l="-980" r="-980" b="-6522"/>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CB318542-A1FF-4B52-B82F-95BD2C6919D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57157289"/>
      </p:ext>
    </p:extLst>
  </p:cSld>
  <p:clrMapOvr>
    <a:masterClrMapping/>
  </p:clrMapOvr>
  <p:transition advTm="727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11811C3-7157-42DA-BD5D-56E6C81E3088}"/>
              </a:ext>
            </a:extLst>
          </p:cNvPr>
          <p:cNvSpPr/>
          <p:nvPr/>
        </p:nvSpPr>
        <p:spPr>
          <a:xfrm>
            <a:off x="799379" y="1722279"/>
            <a:ext cx="7348456" cy="4319921"/>
          </a:xfrm>
          <a:prstGeom prst="rect">
            <a:avLst/>
          </a:prstGeom>
          <a:solidFill>
            <a:schemeClr val="accent3">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F65D455-AD13-4473-BB69-2692771B26DD}"/>
              </a:ext>
            </a:extLst>
          </p:cNvPr>
          <p:cNvSpPr/>
          <p:nvPr/>
        </p:nvSpPr>
        <p:spPr>
          <a:xfrm>
            <a:off x="8338281" y="3837615"/>
            <a:ext cx="2880126" cy="2204585"/>
          </a:xfrm>
          <a:prstGeom prst="rect">
            <a:avLst/>
          </a:prstGeom>
          <a:solidFill>
            <a:schemeClr val="bg1">
              <a:lumMod val="65000"/>
              <a:lumOff val="35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33AA12-864F-4621-92AE-1FDFEABF0DCF}"/>
              </a:ext>
            </a:extLst>
          </p:cNvPr>
          <p:cNvCxnSpPr>
            <a:cxnSpLocks/>
            <a:stCxn id="13" idx="0"/>
            <a:endCxn id="10" idx="2"/>
          </p:cNvCxnSpPr>
          <p:nvPr/>
        </p:nvCxnSpPr>
        <p:spPr>
          <a:xfrm flipH="1" flipV="1">
            <a:off x="1788548" y="4369173"/>
            <a:ext cx="1" cy="163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9E85B18-B8EB-4977-86B7-39574EB08B7C}"/>
              </a:ext>
            </a:extLst>
          </p:cNvPr>
          <p:cNvCxnSpPr>
            <a:cxnSpLocks/>
            <a:stCxn id="14" idx="0"/>
            <a:endCxn id="11" idx="2"/>
          </p:cNvCxnSpPr>
          <p:nvPr/>
        </p:nvCxnSpPr>
        <p:spPr>
          <a:xfrm flipV="1">
            <a:off x="4123170" y="4363745"/>
            <a:ext cx="0" cy="175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A69EA88-74C3-4F51-A53B-4051329E4593}"/>
              </a:ext>
            </a:extLst>
          </p:cNvPr>
          <p:cNvCxnSpPr>
            <a:cxnSpLocks/>
            <a:stCxn id="15" idx="0"/>
            <a:endCxn id="12" idx="2"/>
          </p:cNvCxnSpPr>
          <p:nvPr/>
        </p:nvCxnSpPr>
        <p:spPr>
          <a:xfrm flipH="1" flipV="1">
            <a:off x="6347520" y="4364395"/>
            <a:ext cx="1" cy="1744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27F31522-4913-4620-8634-90DBF2E444A2}"/>
              </a:ext>
            </a:extLst>
          </p:cNvPr>
          <p:cNvSpPr txBox="1"/>
          <p:nvPr/>
        </p:nvSpPr>
        <p:spPr>
          <a:xfrm>
            <a:off x="1272722" y="403061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1" name="TextBox 3">
            <a:extLst>
              <a:ext uri="{FF2B5EF4-FFF2-40B4-BE49-F238E27FC236}">
                <a16:creationId xmlns:a16="http://schemas.microsoft.com/office/drawing/2014/main" id="{BF192BF4-9ECF-444E-B313-B595FCF2AF9E}"/>
              </a:ext>
            </a:extLst>
          </p:cNvPr>
          <p:cNvSpPr txBox="1"/>
          <p:nvPr/>
        </p:nvSpPr>
        <p:spPr>
          <a:xfrm>
            <a:off x="3607344" y="402519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2" name="TextBox 3">
            <a:extLst>
              <a:ext uri="{FF2B5EF4-FFF2-40B4-BE49-F238E27FC236}">
                <a16:creationId xmlns:a16="http://schemas.microsoft.com/office/drawing/2014/main" id="{6B4F674B-0980-474F-8D52-961075826253}"/>
              </a:ext>
            </a:extLst>
          </p:cNvPr>
          <p:cNvSpPr txBox="1"/>
          <p:nvPr/>
        </p:nvSpPr>
        <p:spPr>
          <a:xfrm>
            <a:off x="5831694" y="402584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pic>
        <p:nvPicPr>
          <p:cNvPr id="13" name="Picture 12" descr="A close up of a map&#10;&#10;Description automatically generated">
            <a:extLst>
              <a:ext uri="{FF2B5EF4-FFF2-40B4-BE49-F238E27FC236}">
                <a16:creationId xmlns:a16="http://schemas.microsoft.com/office/drawing/2014/main" id="{2709B541-CCF0-44E2-8300-610A83460C10}"/>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959674" y="4532599"/>
            <a:ext cx="1657749" cy="914400"/>
          </a:xfrm>
          <a:prstGeom prst="rect">
            <a:avLst/>
          </a:prstGeom>
        </p:spPr>
      </p:pic>
      <p:pic>
        <p:nvPicPr>
          <p:cNvPr id="14" name="Picture 13" descr="A close up of a map&#10;&#10;Description automatically generated">
            <a:extLst>
              <a:ext uri="{FF2B5EF4-FFF2-40B4-BE49-F238E27FC236}">
                <a16:creationId xmlns:a16="http://schemas.microsoft.com/office/drawing/2014/main" id="{B6EB8D8B-9BB5-47C2-AA98-27C4063E1316}"/>
              </a:ext>
            </a:extLst>
          </p:cNvPr>
          <p:cNvPicPr>
            <a:picLocks noChangeAspect="1"/>
          </p:cNvPicPr>
          <p:nvPr/>
        </p:nvPicPr>
        <p:blipFill rotWithShape="1">
          <a:blip r:embed="rId6">
            <a:extLst>
              <a:ext uri="{28A0092B-C50C-407E-A947-70E740481C1C}">
                <a14:useLocalDpi xmlns:a14="http://schemas.microsoft.com/office/drawing/2010/main" val="0"/>
              </a:ext>
            </a:extLst>
          </a:blip>
          <a:srcRect t="21415" b="23096"/>
          <a:stretch/>
        </p:blipFill>
        <p:spPr>
          <a:xfrm>
            <a:off x="3294295" y="4538847"/>
            <a:ext cx="1657749" cy="914400"/>
          </a:xfrm>
          <a:prstGeom prst="rect">
            <a:avLst/>
          </a:prstGeom>
        </p:spPr>
      </p:pic>
      <p:pic>
        <p:nvPicPr>
          <p:cNvPr id="15" name="Picture 14" descr="A close up of a map&#10;&#10;Description automatically generated">
            <a:extLst>
              <a:ext uri="{FF2B5EF4-FFF2-40B4-BE49-F238E27FC236}">
                <a16:creationId xmlns:a16="http://schemas.microsoft.com/office/drawing/2014/main" id="{43C765BF-B534-49CB-8271-963B179F0C5C}"/>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5518646" y="4538847"/>
            <a:ext cx="1657749" cy="914400"/>
          </a:xfrm>
          <a:prstGeom prst="rect">
            <a:avLst/>
          </a:prstGeom>
        </p:spPr>
      </p:pic>
      <p:pic>
        <p:nvPicPr>
          <p:cNvPr id="16" name="Picture 15" descr="A picture containing text, map&#10;&#10;Description automatically generated">
            <a:extLst>
              <a:ext uri="{FF2B5EF4-FFF2-40B4-BE49-F238E27FC236}">
                <a16:creationId xmlns:a16="http://schemas.microsoft.com/office/drawing/2014/main" id="{0572138A-E4DE-487F-974F-AE428E6722EE}"/>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959674" y="2943912"/>
            <a:ext cx="1657749" cy="914400"/>
          </a:xfrm>
          <a:prstGeom prst="rect">
            <a:avLst/>
          </a:prstGeom>
        </p:spPr>
      </p:pic>
      <p:pic>
        <p:nvPicPr>
          <p:cNvPr id="17" name="Picture 16" descr="A close up of a map&#10;&#10;Description automatically generated">
            <a:extLst>
              <a:ext uri="{FF2B5EF4-FFF2-40B4-BE49-F238E27FC236}">
                <a16:creationId xmlns:a16="http://schemas.microsoft.com/office/drawing/2014/main" id="{31155D58-035E-4D0F-949F-0167DECE82B9}"/>
              </a:ext>
            </a:extLst>
          </p:cNvPr>
          <p:cNvPicPr>
            <a:picLocks noChangeAspect="1"/>
          </p:cNvPicPr>
          <p:nvPr/>
        </p:nvPicPr>
        <p:blipFill rotWithShape="1">
          <a:blip r:embed="rId8">
            <a:extLst>
              <a:ext uri="{28A0092B-C50C-407E-A947-70E740481C1C}">
                <a14:useLocalDpi xmlns:a14="http://schemas.microsoft.com/office/drawing/2010/main" val="0"/>
              </a:ext>
            </a:extLst>
          </a:blip>
          <a:srcRect t="22400" b="22112"/>
          <a:stretch/>
        </p:blipFill>
        <p:spPr>
          <a:xfrm>
            <a:off x="3293881" y="2939523"/>
            <a:ext cx="1657749" cy="914400"/>
          </a:xfrm>
          <a:prstGeom prst="rect">
            <a:avLst/>
          </a:prstGeom>
        </p:spPr>
      </p:pic>
      <p:cxnSp>
        <p:nvCxnSpPr>
          <p:cNvPr id="18" name="Straight Arrow Connector 17">
            <a:extLst>
              <a:ext uri="{FF2B5EF4-FFF2-40B4-BE49-F238E27FC236}">
                <a16:creationId xmlns:a16="http://schemas.microsoft.com/office/drawing/2014/main" id="{CF6A30D3-4585-4351-8367-49658BEC8006}"/>
              </a:ext>
            </a:extLst>
          </p:cNvPr>
          <p:cNvCxnSpPr>
            <a:cxnSpLocks/>
            <a:stCxn id="10" idx="0"/>
            <a:endCxn id="16" idx="2"/>
          </p:cNvCxnSpPr>
          <p:nvPr/>
        </p:nvCxnSpPr>
        <p:spPr>
          <a:xfrm flipV="1">
            <a:off x="1788548" y="3858312"/>
            <a:ext cx="1" cy="172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8477364-E63E-4DCB-949B-12B499A49CD0}"/>
              </a:ext>
            </a:extLst>
          </p:cNvPr>
          <p:cNvCxnSpPr>
            <a:cxnSpLocks/>
            <a:stCxn id="11" idx="0"/>
            <a:endCxn id="17" idx="2"/>
          </p:cNvCxnSpPr>
          <p:nvPr/>
        </p:nvCxnSpPr>
        <p:spPr>
          <a:xfrm flipH="1" flipV="1">
            <a:off x="4122756" y="3853923"/>
            <a:ext cx="414" cy="171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picture containing text, map&#10;&#10;Description automatically generated">
            <a:extLst>
              <a:ext uri="{FF2B5EF4-FFF2-40B4-BE49-F238E27FC236}">
                <a16:creationId xmlns:a16="http://schemas.microsoft.com/office/drawing/2014/main" id="{E1E89A61-30A2-4FEC-9D9F-EB667755C80D}"/>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5518646" y="2939523"/>
            <a:ext cx="1657749" cy="914400"/>
          </a:xfrm>
          <a:prstGeom prst="rect">
            <a:avLst/>
          </a:prstGeom>
        </p:spPr>
      </p:pic>
      <p:cxnSp>
        <p:nvCxnSpPr>
          <p:cNvPr id="21" name="Straight Arrow Connector 20">
            <a:extLst>
              <a:ext uri="{FF2B5EF4-FFF2-40B4-BE49-F238E27FC236}">
                <a16:creationId xmlns:a16="http://schemas.microsoft.com/office/drawing/2014/main" id="{9C7EDC0D-BA92-4CD6-88E0-E9B2BF030891}"/>
              </a:ext>
            </a:extLst>
          </p:cNvPr>
          <p:cNvCxnSpPr>
            <a:cxnSpLocks/>
            <a:stCxn id="12" idx="0"/>
            <a:endCxn id="20" idx="2"/>
          </p:cNvCxnSpPr>
          <p:nvPr/>
        </p:nvCxnSpPr>
        <p:spPr>
          <a:xfrm flipV="1">
            <a:off x="6347520" y="3853923"/>
            <a:ext cx="1" cy="171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5512507E-832D-4697-AF33-A24DA3806A73}"/>
              </a:ext>
            </a:extLst>
          </p:cNvPr>
          <p:cNvSpPr/>
          <p:nvPr/>
        </p:nvSpPr>
        <p:spPr>
          <a:xfrm>
            <a:off x="1656020" y="2622396"/>
            <a:ext cx="2298793"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2E3AB53F-268F-4DDE-98F8-AF9E1CBE3AE6}"/>
              </a:ext>
            </a:extLst>
          </p:cNvPr>
          <p:cNvSpPr/>
          <p:nvPr/>
        </p:nvSpPr>
        <p:spPr>
          <a:xfrm>
            <a:off x="3721966" y="2486656"/>
            <a:ext cx="2625552"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1C3F3AC7-7859-468F-8F88-3CBBBB963A71}"/>
              </a:ext>
            </a:extLst>
          </p:cNvPr>
          <p:cNvSpPr/>
          <p:nvPr/>
        </p:nvSpPr>
        <p:spPr>
          <a:xfrm>
            <a:off x="2011060" y="2843872"/>
            <a:ext cx="2057961" cy="1548653"/>
          </a:xfrm>
          <a:prstGeom prst="arc">
            <a:avLst>
              <a:gd name="adj1" fmla="val 11296590"/>
              <a:gd name="adj2" fmla="val 1990078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82F16BA3-D9AD-46D6-AE64-3AF99982D579}"/>
              </a:ext>
            </a:extLst>
          </p:cNvPr>
          <p:cNvSpPr/>
          <p:nvPr/>
        </p:nvSpPr>
        <p:spPr>
          <a:xfrm>
            <a:off x="3920393" y="2632978"/>
            <a:ext cx="2739757" cy="1548653"/>
          </a:xfrm>
          <a:prstGeom prst="arc">
            <a:avLst>
              <a:gd name="adj1" fmla="val 11296590"/>
              <a:gd name="adj2" fmla="val 9123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DAFFC527-C81D-45C4-954B-3CE3C698664E}"/>
              </a:ext>
            </a:extLst>
          </p:cNvPr>
          <p:cNvSpPr/>
          <p:nvPr/>
        </p:nvSpPr>
        <p:spPr>
          <a:xfrm>
            <a:off x="3717198" y="2583004"/>
            <a:ext cx="2224768" cy="1673781"/>
          </a:xfrm>
          <a:prstGeom prst="arc">
            <a:avLst>
              <a:gd name="adj1" fmla="val 11619514"/>
              <a:gd name="adj2" fmla="val 2122653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3">
            <a:extLst>
              <a:ext uri="{FF2B5EF4-FFF2-40B4-BE49-F238E27FC236}">
                <a16:creationId xmlns:a16="http://schemas.microsoft.com/office/drawing/2014/main" id="{F8E6B1B1-0B91-4E5A-994E-D7BDDBC0CD19}"/>
              </a:ext>
            </a:extLst>
          </p:cNvPr>
          <p:cNvSpPr txBox="1"/>
          <p:nvPr/>
        </p:nvSpPr>
        <p:spPr>
          <a:xfrm>
            <a:off x="959673" y="1914866"/>
            <a:ext cx="6216721"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Spatiotemporal Reasoning</a:t>
            </a:r>
          </a:p>
        </p:txBody>
      </p:sp>
      <p:pic>
        <p:nvPicPr>
          <p:cNvPr id="28" name="Picture 27" descr="A picture containing text, map&#10;&#10;Description automatically generated">
            <a:extLst>
              <a:ext uri="{FF2B5EF4-FFF2-40B4-BE49-F238E27FC236}">
                <a16:creationId xmlns:a16="http://schemas.microsoft.com/office/drawing/2014/main" id="{F844F36C-A58F-4401-B929-0B1F542C4024}"/>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8976709" y="1980498"/>
            <a:ext cx="1657749" cy="914400"/>
          </a:xfrm>
          <a:prstGeom prst="rect">
            <a:avLst/>
          </a:prstGeom>
        </p:spPr>
      </p:pic>
      <p:sp>
        <p:nvSpPr>
          <p:cNvPr id="29" name="TextBox 3">
            <a:extLst>
              <a:ext uri="{FF2B5EF4-FFF2-40B4-BE49-F238E27FC236}">
                <a16:creationId xmlns:a16="http://schemas.microsoft.com/office/drawing/2014/main" id="{8F7DD445-6C73-4CB7-9967-1A6592B7A66E}"/>
              </a:ext>
            </a:extLst>
          </p:cNvPr>
          <p:cNvSpPr txBox="1"/>
          <p:nvPr/>
        </p:nvSpPr>
        <p:spPr>
          <a:xfrm>
            <a:off x="9289757" y="401475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cxnSp>
        <p:nvCxnSpPr>
          <p:cNvPr id="30" name="Straight Arrow Connector 29">
            <a:extLst>
              <a:ext uri="{FF2B5EF4-FFF2-40B4-BE49-F238E27FC236}">
                <a16:creationId xmlns:a16="http://schemas.microsoft.com/office/drawing/2014/main" id="{31C3F9EF-3028-4F14-8F34-A19D8EDE6494}"/>
              </a:ext>
            </a:extLst>
          </p:cNvPr>
          <p:cNvCxnSpPr>
            <a:cxnSpLocks/>
            <a:stCxn id="28" idx="2"/>
            <a:endCxn id="29" idx="0"/>
          </p:cNvCxnSpPr>
          <p:nvPr/>
        </p:nvCxnSpPr>
        <p:spPr>
          <a:xfrm flipH="1">
            <a:off x="9805583" y="2894898"/>
            <a:ext cx="1" cy="11198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6C99FB3B-CAE9-48F9-BEB2-E641582C0342}"/>
              </a:ext>
            </a:extLst>
          </p:cNvPr>
          <p:cNvCxnSpPr>
            <a:stCxn id="27" idx="0"/>
            <a:endCxn id="28" idx="0"/>
          </p:cNvCxnSpPr>
          <p:nvPr/>
        </p:nvCxnSpPr>
        <p:spPr>
          <a:xfrm rot="16200000" flipH="1">
            <a:off x="6903993" y="-921093"/>
            <a:ext cx="65632" cy="5737550"/>
          </a:xfrm>
          <a:prstGeom prst="curvedConnector3">
            <a:avLst>
              <a:gd name="adj1" fmla="val -110296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6CCC638-2EFF-4E66-BB55-F0655C4BC1E8}"/>
              </a:ext>
            </a:extLst>
          </p:cNvPr>
          <p:cNvSpPr txBox="1"/>
          <p:nvPr/>
        </p:nvSpPr>
        <p:spPr>
          <a:xfrm>
            <a:off x="5713949" y="815799"/>
            <a:ext cx="2298793" cy="369332"/>
          </a:xfrm>
          <a:prstGeom prst="rect">
            <a:avLst/>
          </a:prstGeom>
          <a:noFill/>
        </p:spPr>
        <p:txBody>
          <a:bodyPr wrap="square">
            <a:spAutoFit/>
          </a:bodyPr>
          <a:lstStyle/>
          <a:p>
            <a:pPr algn="ctr"/>
            <a:r>
              <a:rPr lang="en-US" sz="1800" b="1">
                <a:cs typeface="Times New Roman" panose="02020603050405020304" pitchFamily="18" charset="0"/>
              </a:rPr>
              <a:t>Pseudo Label</a:t>
            </a:r>
          </a:p>
        </p:txBody>
      </p:sp>
      <p:sp>
        <p:nvSpPr>
          <p:cNvPr id="33" name="TextBox 32">
            <a:extLst>
              <a:ext uri="{FF2B5EF4-FFF2-40B4-BE49-F238E27FC236}">
                <a16:creationId xmlns:a16="http://schemas.microsoft.com/office/drawing/2014/main" id="{029391EB-F045-4DE2-8919-EB718CFB1A06}"/>
              </a:ext>
            </a:extLst>
          </p:cNvPr>
          <p:cNvSpPr txBox="1"/>
          <p:nvPr/>
        </p:nvSpPr>
        <p:spPr>
          <a:xfrm>
            <a:off x="9605086" y="2888577"/>
            <a:ext cx="2575454" cy="923330"/>
          </a:xfrm>
          <a:prstGeom prst="rect">
            <a:avLst/>
          </a:prstGeom>
          <a:noFill/>
        </p:spPr>
        <p:txBody>
          <a:bodyPr wrap="square">
            <a:spAutoFit/>
          </a:bodyPr>
          <a:lstStyle/>
          <a:p>
            <a:pPr algn="ctr"/>
            <a:r>
              <a:rPr lang="en-US" sz="1800" b="1">
                <a:cs typeface="Times New Roman" panose="02020603050405020304" pitchFamily="18" charset="0"/>
              </a:rPr>
              <a:t>Uncertainty-aware Semi-supervised Training</a:t>
            </a:r>
          </a:p>
        </p:txBody>
      </p:sp>
      <p:sp>
        <p:nvSpPr>
          <p:cNvPr id="34" name="TextBox 33">
            <a:extLst>
              <a:ext uri="{FF2B5EF4-FFF2-40B4-BE49-F238E27FC236}">
                <a16:creationId xmlns:a16="http://schemas.microsoft.com/office/drawing/2014/main" id="{2D5C451A-EF5F-4093-9207-DF49FA34003E}"/>
              </a:ext>
            </a:extLst>
          </p:cNvPr>
          <p:cNvSpPr txBox="1"/>
          <p:nvPr/>
        </p:nvSpPr>
        <p:spPr>
          <a:xfrm>
            <a:off x="7011887" y="2405130"/>
            <a:ext cx="1272434" cy="369332"/>
          </a:xfrm>
          <a:prstGeom prst="rect">
            <a:avLst/>
          </a:prstGeom>
          <a:noFill/>
        </p:spPr>
        <p:txBody>
          <a:bodyPr wrap="square">
            <a:spAutoFit/>
          </a:bodyPr>
          <a:lstStyle/>
          <a:p>
            <a:pPr algn="ctr"/>
            <a:r>
              <a:rPr lang="en-US" sz="1800" b="1">
                <a:cs typeface="Times New Roman" panose="02020603050405020304" pitchFamily="18" charset="0"/>
              </a:rPr>
              <a:t>Teacher</a:t>
            </a:r>
          </a:p>
        </p:txBody>
      </p:sp>
      <p:sp>
        <p:nvSpPr>
          <p:cNvPr id="35" name="TextBox 34">
            <a:extLst>
              <a:ext uri="{FF2B5EF4-FFF2-40B4-BE49-F238E27FC236}">
                <a16:creationId xmlns:a16="http://schemas.microsoft.com/office/drawing/2014/main" id="{D6EE9CDD-40F8-48B0-91D4-6FA5B762214C}"/>
              </a:ext>
            </a:extLst>
          </p:cNvPr>
          <p:cNvSpPr txBox="1"/>
          <p:nvPr/>
        </p:nvSpPr>
        <p:spPr>
          <a:xfrm>
            <a:off x="10120186" y="5013090"/>
            <a:ext cx="1272434" cy="369332"/>
          </a:xfrm>
          <a:prstGeom prst="rect">
            <a:avLst/>
          </a:prstGeom>
          <a:noFill/>
        </p:spPr>
        <p:txBody>
          <a:bodyPr wrap="square">
            <a:spAutoFit/>
          </a:bodyPr>
          <a:lstStyle/>
          <a:p>
            <a:pPr algn="ctr"/>
            <a:r>
              <a:rPr lang="en-US" sz="1800" b="1">
                <a:cs typeface="Times New Roman" panose="02020603050405020304" pitchFamily="18" charset="0"/>
              </a:rPr>
              <a:t>Student</a:t>
            </a:r>
          </a:p>
        </p:txBody>
      </p:sp>
      <p:sp>
        <p:nvSpPr>
          <p:cNvPr id="37" name="Title 5">
            <a:extLst>
              <a:ext uri="{FF2B5EF4-FFF2-40B4-BE49-F238E27FC236}">
                <a16:creationId xmlns:a16="http://schemas.microsoft.com/office/drawing/2014/main" id="{40DCEDB1-97C1-4E0E-9D6A-36786F55FA79}"/>
              </a:ext>
            </a:extLst>
          </p:cNvPr>
          <p:cNvSpPr>
            <a:spLocks noGrp="1"/>
          </p:cNvSpPr>
          <p:nvPr>
            <p:ph type="title"/>
          </p:nvPr>
        </p:nvSpPr>
        <p:spPr>
          <a:xfrm>
            <a:off x="913795" y="609600"/>
            <a:ext cx="10353762" cy="970450"/>
          </a:xfrm>
        </p:spPr>
        <p:txBody>
          <a:bodyPr/>
          <a:lstStyle/>
          <a:p>
            <a:r>
              <a:rPr lang="en-US" sz="3600">
                <a:latin typeface="+mn-lt"/>
              </a:rPr>
              <a:t>Method: Overview</a:t>
            </a:r>
            <a:endParaRPr lang="en-US">
              <a:latin typeface="+mn-l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764F0A0-CED0-442F-849D-AA28519FE171}"/>
                  </a:ext>
                </a:extLst>
              </p:cNvPr>
              <p:cNvSpPr txBox="1"/>
              <p:nvPr/>
            </p:nvSpPr>
            <p:spPr>
              <a:xfrm>
                <a:off x="1569354" y="5632249"/>
                <a:ext cx="551689"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oMath>
                  </m:oMathPara>
                </a14:m>
                <a:endParaRPr lang="en-US"/>
              </a:p>
            </p:txBody>
          </p:sp>
        </mc:Choice>
        <mc:Fallback xmlns="">
          <p:sp>
            <p:nvSpPr>
              <p:cNvPr id="41" name="TextBox 40">
                <a:extLst>
                  <a:ext uri="{FF2B5EF4-FFF2-40B4-BE49-F238E27FC236}">
                    <a16:creationId xmlns:a16="http://schemas.microsoft.com/office/drawing/2014/main" id="{D764F0A0-CED0-442F-849D-AA28519FE171}"/>
                  </a:ext>
                </a:extLst>
              </p:cNvPr>
              <p:cNvSpPr txBox="1">
                <a:spLocks noRot="1" noChangeAspect="1" noMove="1" noResize="1" noEditPoints="1" noAdjustHandles="1" noChangeArrowheads="1" noChangeShapeType="1" noTextEdit="1"/>
              </p:cNvSpPr>
              <p:nvPr/>
            </p:nvSpPr>
            <p:spPr>
              <a:xfrm>
                <a:off x="1569354" y="5632249"/>
                <a:ext cx="551689" cy="271613"/>
              </a:xfrm>
              <a:prstGeom prst="rect">
                <a:avLst/>
              </a:prstGeom>
              <a:blipFill>
                <a:blip r:embed="rId9"/>
                <a:stretch>
                  <a:fillRect l="-6593" r="-7692"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C31FF7-A52C-4C9E-9BD8-5022B6A9C209}"/>
                  </a:ext>
                </a:extLst>
              </p:cNvPr>
              <p:cNvSpPr txBox="1"/>
              <p:nvPr/>
            </p:nvSpPr>
            <p:spPr>
              <a:xfrm>
                <a:off x="4038922" y="5632249"/>
                <a:ext cx="157800"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a:p>
            </p:txBody>
          </p:sp>
        </mc:Choice>
        <mc:Fallback xmlns="">
          <p:sp>
            <p:nvSpPr>
              <p:cNvPr id="42" name="TextBox 41">
                <a:extLst>
                  <a:ext uri="{FF2B5EF4-FFF2-40B4-BE49-F238E27FC236}">
                    <a16:creationId xmlns:a16="http://schemas.microsoft.com/office/drawing/2014/main" id="{01C31FF7-A52C-4C9E-9BD8-5022B6A9C209}"/>
                  </a:ext>
                </a:extLst>
              </p:cNvPr>
              <p:cNvSpPr txBox="1">
                <a:spLocks noRot="1" noChangeAspect="1" noMove="1" noResize="1" noEditPoints="1" noAdjustHandles="1" noChangeArrowheads="1" noChangeShapeType="1" noTextEdit="1"/>
              </p:cNvSpPr>
              <p:nvPr/>
            </p:nvSpPr>
            <p:spPr>
              <a:xfrm>
                <a:off x="4038922" y="5632249"/>
                <a:ext cx="157800" cy="271613"/>
              </a:xfrm>
              <a:prstGeom prst="rect">
                <a:avLst/>
              </a:prstGeom>
              <a:blipFill>
                <a:blip r:embed="rId10"/>
                <a:stretch>
                  <a:fillRect l="-28000" r="-24000"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67CABE7-BC13-423A-9D30-F5B8C8224C82}"/>
                  </a:ext>
                </a:extLst>
              </p:cNvPr>
              <p:cNvSpPr txBox="1"/>
              <p:nvPr/>
            </p:nvSpPr>
            <p:spPr>
              <a:xfrm>
                <a:off x="5882037" y="5629556"/>
                <a:ext cx="623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1</m:t>
                      </m:r>
                    </m:oMath>
                  </m:oMathPara>
                </a14:m>
                <a:endParaRPr lang="en-US"/>
              </a:p>
            </p:txBody>
          </p:sp>
        </mc:Choice>
        <mc:Fallback xmlns="">
          <p:sp>
            <p:nvSpPr>
              <p:cNvPr id="43" name="TextBox 42">
                <a:extLst>
                  <a:ext uri="{FF2B5EF4-FFF2-40B4-BE49-F238E27FC236}">
                    <a16:creationId xmlns:a16="http://schemas.microsoft.com/office/drawing/2014/main" id="{567CABE7-BC13-423A-9D30-F5B8C8224C82}"/>
                  </a:ext>
                </a:extLst>
              </p:cNvPr>
              <p:cNvSpPr txBox="1">
                <a:spLocks noRot="1" noChangeAspect="1" noMove="1" noResize="1" noEditPoints="1" noAdjustHandles="1" noChangeArrowheads="1" noChangeShapeType="1" noTextEdit="1"/>
              </p:cNvSpPr>
              <p:nvPr/>
            </p:nvSpPr>
            <p:spPr>
              <a:xfrm>
                <a:off x="5882037" y="5629556"/>
                <a:ext cx="623427" cy="276999"/>
              </a:xfrm>
              <a:prstGeom prst="rect">
                <a:avLst/>
              </a:prstGeom>
              <a:blipFill>
                <a:blip r:embed="rId11"/>
                <a:stretch>
                  <a:fillRect l="-980" r="-980" b="-6522"/>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05D24E41-7EF3-44D4-AE0F-90E88248A38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3397870"/>
      </p:ext>
    </p:extLst>
  </p:cSld>
  <p:clrMapOvr>
    <a:masterClrMapping/>
  </p:clrMapOvr>
  <mc:AlternateContent xmlns:mc="http://schemas.openxmlformats.org/markup-compatibility/2006" xmlns:p14="http://schemas.microsoft.com/office/powerpoint/2010/main">
    <mc:Choice Requires="p14">
      <p:transition p14:dur="0" advTm="15706"/>
    </mc:Choice>
    <mc:Fallback xmlns="">
      <p:transition advTm="15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A876E9DF-436C-4CA9-AA58-6086BBBF45A5}"/>
              </a:ext>
            </a:extLst>
          </p:cNvPr>
          <p:cNvSpPr/>
          <p:nvPr/>
        </p:nvSpPr>
        <p:spPr>
          <a:xfrm>
            <a:off x="799379" y="1722279"/>
            <a:ext cx="7348456" cy="4319921"/>
          </a:xfrm>
          <a:prstGeom prst="rect">
            <a:avLst/>
          </a:prstGeom>
          <a:solidFill>
            <a:schemeClr val="accent3">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CCEE8A-7A34-4AC4-ACFE-CD929172A37B}"/>
              </a:ext>
            </a:extLst>
          </p:cNvPr>
          <p:cNvSpPr/>
          <p:nvPr/>
        </p:nvSpPr>
        <p:spPr>
          <a:xfrm>
            <a:off x="8338281" y="3837615"/>
            <a:ext cx="2880126" cy="2204585"/>
          </a:xfrm>
          <a:prstGeom prst="rect">
            <a:avLst/>
          </a:prstGeom>
          <a:solidFill>
            <a:schemeClr val="bg1">
              <a:lumMod val="65000"/>
              <a:lumOff val="35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16CAF96-803B-4A2F-8549-DCC103385CFD}"/>
              </a:ext>
            </a:extLst>
          </p:cNvPr>
          <p:cNvCxnSpPr>
            <a:cxnSpLocks/>
            <a:stCxn id="21" idx="0"/>
            <a:endCxn id="18" idx="2"/>
          </p:cNvCxnSpPr>
          <p:nvPr/>
        </p:nvCxnSpPr>
        <p:spPr>
          <a:xfrm flipH="1" flipV="1">
            <a:off x="1788548" y="4369173"/>
            <a:ext cx="1" cy="163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6D9CA1-1A14-4882-9A97-07616E9639D3}"/>
              </a:ext>
            </a:extLst>
          </p:cNvPr>
          <p:cNvCxnSpPr>
            <a:cxnSpLocks/>
            <a:stCxn id="23" idx="0"/>
            <a:endCxn id="20" idx="2"/>
          </p:cNvCxnSpPr>
          <p:nvPr/>
        </p:nvCxnSpPr>
        <p:spPr>
          <a:xfrm flipH="1" flipV="1">
            <a:off x="6347520" y="4364395"/>
            <a:ext cx="1" cy="1744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3">
            <a:extLst>
              <a:ext uri="{FF2B5EF4-FFF2-40B4-BE49-F238E27FC236}">
                <a16:creationId xmlns:a16="http://schemas.microsoft.com/office/drawing/2014/main" id="{D27199D8-CE7C-42D8-8B13-C3B64FA54E0C}"/>
              </a:ext>
            </a:extLst>
          </p:cNvPr>
          <p:cNvSpPr txBox="1"/>
          <p:nvPr/>
        </p:nvSpPr>
        <p:spPr>
          <a:xfrm>
            <a:off x="1272722" y="403061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9" name="TextBox 3">
            <a:extLst>
              <a:ext uri="{FF2B5EF4-FFF2-40B4-BE49-F238E27FC236}">
                <a16:creationId xmlns:a16="http://schemas.microsoft.com/office/drawing/2014/main" id="{17E70718-906C-41E1-B152-6F3E79DD3DE9}"/>
              </a:ext>
            </a:extLst>
          </p:cNvPr>
          <p:cNvSpPr txBox="1"/>
          <p:nvPr/>
        </p:nvSpPr>
        <p:spPr>
          <a:xfrm>
            <a:off x="3607344" y="402519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20" name="TextBox 3">
            <a:extLst>
              <a:ext uri="{FF2B5EF4-FFF2-40B4-BE49-F238E27FC236}">
                <a16:creationId xmlns:a16="http://schemas.microsoft.com/office/drawing/2014/main" id="{A45F5BF9-E427-4E60-93AB-DA6F5CDDA640}"/>
              </a:ext>
            </a:extLst>
          </p:cNvPr>
          <p:cNvSpPr txBox="1"/>
          <p:nvPr/>
        </p:nvSpPr>
        <p:spPr>
          <a:xfrm>
            <a:off x="5831694" y="402584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pic>
        <p:nvPicPr>
          <p:cNvPr id="21" name="!!t-1" descr="A close up of a map&#10;&#10;Description automatically generated">
            <a:extLst>
              <a:ext uri="{FF2B5EF4-FFF2-40B4-BE49-F238E27FC236}">
                <a16:creationId xmlns:a16="http://schemas.microsoft.com/office/drawing/2014/main" id="{0509E521-48CD-4F76-BA62-ECE36E8AA175}"/>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959674" y="4532599"/>
            <a:ext cx="1657749" cy="914400"/>
          </a:xfrm>
          <a:prstGeom prst="rect">
            <a:avLst/>
          </a:prstGeom>
        </p:spPr>
      </p:pic>
      <p:pic>
        <p:nvPicPr>
          <p:cNvPr id="23" name="!!t+1" descr="A close up of a map&#10;&#10;Description automatically generated">
            <a:extLst>
              <a:ext uri="{FF2B5EF4-FFF2-40B4-BE49-F238E27FC236}">
                <a16:creationId xmlns:a16="http://schemas.microsoft.com/office/drawing/2014/main" id="{42E2E4FE-C132-45A3-AFB2-6F3BD2C22052}"/>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5518646" y="4538847"/>
            <a:ext cx="1657749" cy="914400"/>
          </a:xfrm>
          <a:prstGeom prst="rect">
            <a:avLst/>
          </a:prstGeom>
        </p:spPr>
      </p:pic>
      <p:pic>
        <p:nvPicPr>
          <p:cNvPr id="24" name="dasdfas" descr="A picture containing text, map&#10;&#10;Description automatically generated">
            <a:extLst>
              <a:ext uri="{FF2B5EF4-FFF2-40B4-BE49-F238E27FC236}">
                <a16:creationId xmlns:a16="http://schemas.microsoft.com/office/drawing/2014/main" id="{67E9F864-1F0D-4240-9C46-BF21F0E89156}"/>
              </a:ext>
            </a:extLst>
          </p:cNvPr>
          <p:cNvPicPr>
            <a:picLocks noChangeAspect="1"/>
          </p:cNvPicPr>
          <p:nvPr/>
        </p:nvPicPr>
        <p:blipFill rotWithShape="1">
          <a:blip r:embed="rId6">
            <a:extLst>
              <a:ext uri="{28A0092B-C50C-407E-A947-70E740481C1C}">
                <a14:useLocalDpi xmlns:a14="http://schemas.microsoft.com/office/drawing/2010/main" val="0"/>
              </a:ext>
            </a:extLst>
          </a:blip>
          <a:srcRect t="22401" b="22112"/>
          <a:stretch/>
        </p:blipFill>
        <p:spPr>
          <a:xfrm>
            <a:off x="959674" y="2943912"/>
            <a:ext cx="1657749" cy="914400"/>
          </a:xfrm>
          <a:prstGeom prst="rect">
            <a:avLst/>
          </a:prstGeom>
        </p:spPr>
      </p:pic>
      <p:cxnSp>
        <p:nvCxnSpPr>
          <p:cNvPr id="26" name="Straight Arrow Connector 25">
            <a:extLst>
              <a:ext uri="{FF2B5EF4-FFF2-40B4-BE49-F238E27FC236}">
                <a16:creationId xmlns:a16="http://schemas.microsoft.com/office/drawing/2014/main" id="{AEE8EA70-5300-4543-8016-C0472EACEF00}"/>
              </a:ext>
            </a:extLst>
          </p:cNvPr>
          <p:cNvCxnSpPr>
            <a:cxnSpLocks/>
            <a:stCxn id="18" idx="0"/>
            <a:endCxn id="24" idx="2"/>
          </p:cNvCxnSpPr>
          <p:nvPr/>
        </p:nvCxnSpPr>
        <p:spPr>
          <a:xfrm flipV="1">
            <a:off x="1788548" y="3858312"/>
            <a:ext cx="1" cy="172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4E6D058-2BCA-4113-80B9-C7980839CE21}"/>
              </a:ext>
            </a:extLst>
          </p:cNvPr>
          <p:cNvCxnSpPr>
            <a:cxnSpLocks/>
            <a:stCxn id="19" idx="0"/>
          </p:cNvCxnSpPr>
          <p:nvPr/>
        </p:nvCxnSpPr>
        <p:spPr>
          <a:xfrm flipH="1" flipV="1">
            <a:off x="4122756" y="3853923"/>
            <a:ext cx="414" cy="171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kvbkvbk" descr="A picture containing text, map&#10;&#10;Description automatically generated">
            <a:extLst>
              <a:ext uri="{FF2B5EF4-FFF2-40B4-BE49-F238E27FC236}">
                <a16:creationId xmlns:a16="http://schemas.microsoft.com/office/drawing/2014/main" id="{75573889-B44A-47F4-AEA4-65887C6E299C}"/>
              </a:ext>
            </a:extLst>
          </p:cNvPr>
          <p:cNvPicPr>
            <a:picLocks noChangeAspect="1"/>
          </p:cNvPicPr>
          <p:nvPr/>
        </p:nvPicPr>
        <p:blipFill rotWithShape="1">
          <a:blip r:embed="rId6">
            <a:extLst>
              <a:ext uri="{28A0092B-C50C-407E-A947-70E740481C1C}">
                <a14:useLocalDpi xmlns:a14="http://schemas.microsoft.com/office/drawing/2010/main" val="0"/>
              </a:ext>
            </a:extLst>
          </a:blip>
          <a:srcRect t="22401" b="22112"/>
          <a:stretch/>
        </p:blipFill>
        <p:spPr>
          <a:xfrm>
            <a:off x="5518646" y="2939523"/>
            <a:ext cx="1657749" cy="914400"/>
          </a:xfrm>
          <a:prstGeom prst="rect">
            <a:avLst/>
          </a:prstGeom>
        </p:spPr>
      </p:pic>
      <p:cxnSp>
        <p:nvCxnSpPr>
          <p:cNvPr id="29" name="Straight Arrow Connector 28">
            <a:extLst>
              <a:ext uri="{FF2B5EF4-FFF2-40B4-BE49-F238E27FC236}">
                <a16:creationId xmlns:a16="http://schemas.microsoft.com/office/drawing/2014/main" id="{2A193FDE-F77D-44B7-80B7-D41365485D1F}"/>
              </a:ext>
            </a:extLst>
          </p:cNvPr>
          <p:cNvCxnSpPr>
            <a:cxnSpLocks/>
            <a:stCxn id="20" idx="0"/>
            <a:endCxn id="28" idx="2"/>
          </p:cNvCxnSpPr>
          <p:nvPr/>
        </p:nvCxnSpPr>
        <p:spPr>
          <a:xfrm flipV="1">
            <a:off x="6347520" y="3853923"/>
            <a:ext cx="1" cy="171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
            <a:extLst>
              <a:ext uri="{FF2B5EF4-FFF2-40B4-BE49-F238E27FC236}">
                <a16:creationId xmlns:a16="http://schemas.microsoft.com/office/drawing/2014/main" id="{4DF7E31F-BF90-4D4B-B210-EB46C3F57B98}"/>
              </a:ext>
            </a:extLst>
          </p:cNvPr>
          <p:cNvSpPr txBox="1"/>
          <p:nvPr/>
        </p:nvSpPr>
        <p:spPr>
          <a:xfrm>
            <a:off x="959673" y="1914866"/>
            <a:ext cx="6216721"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Spatiotemporal Reasoning</a:t>
            </a:r>
          </a:p>
        </p:txBody>
      </p:sp>
      <p:pic>
        <p:nvPicPr>
          <p:cNvPr id="36" name="Picture 35" descr="A picture containing text, map&#10;&#10;Description automatically generated">
            <a:extLst>
              <a:ext uri="{FF2B5EF4-FFF2-40B4-BE49-F238E27FC236}">
                <a16:creationId xmlns:a16="http://schemas.microsoft.com/office/drawing/2014/main" id="{1D96D4E1-BB9A-44D3-9BD7-0017A9497FA7}"/>
              </a:ext>
            </a:extLst>
          </p:cNvPr>
          <p:cNvPicPr>
            <a:picLocks noChangeAspect="1"/>
          </p:cNvPicPr>
          <p:nvPr/>
        </p:nvPicPr>
        <p:blipFill rotWithShape="1">
          <a:blip r:embed="rId6">
            <a:extLst>
              <a:ext uri="{28A0092B-C50C-407E-A947-70E740481C1C}">
                <a14:useLocalDpi xmlns:a14="http://schemas.microsoft.com/office/drawing/2010/main" val="0"/>
              </a:ext>
            </a:extLst>
          </a:blip>
          <a:srcRect t="22401" b="22112"/>
          <a:stretch/>
        </p:blipFill>
        <p:spPr>
          <a:xfrm>
            <a:off x="8976709" y="1980498"/>
            <a:ext cx="1657749" cy="914400"/>
          </a:xfrm>
          <a:prstGeom prst="rect">
            <a:avLst/>
          </a:prstGeom>
        </p:spPr>
      </p:pic>
      <p:sp>
        <p:nvSpPr>
          <p:cNvPr id="37" name="TextBox 3">
            <a:extLst>
              <a:ext uri="{FF2B5EF4-FFF2-40B4-BE49-F238E27FC236}">
                <a16:creationId xmlns:a16="http://schemas.microsoft.com/office/drawing/2014/main" id="{240665F0-4649-4959-BCF7-9C3A8F09DB2F}"/>
              </a:ext>
            </a:extLst>
          </p:cNvPr>
          <p:cNvSpPr txBox="1"/>
          <p:nvPr/>
        </p:nvSpPr>
        <p:spPr>
          <a:xfrm>
            <a:off x="9289757" y="401475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cxnSp>
        <p:nvCxnSpPr>
          <p:cNvPr id="38" name="Straight Arrow Connector 37">
            <a:extLst>
              <a:ext uri="{FF2B5EF4-FFF2-40B4-BE49-F238E27FC236}">
                <a16:creationId xmlns:a16="http://schemas.microsoft.com/office/drawing/2014/main" id="{C5742EAF-8D41-47D4-8C86-2BBA9E23723A}"/>
              </a:ext>
            </a:extLst>
          </p:cNvPr>
          <p:cNvCxnSpPr>
            <a:cxnSpLocks/>
            <a:stCxn id="36" idx="2"/>
            <a:endCxn id="37" idx="0"/>
          </p:cNvCxnSpPr>
          <p:nvPr/>
        </p:nvCxnSpPr>
        <p:spPr>
          <a:xfrm flipH="1">
            <a:off x="9805583" y="2894898"/>
            <a:ext cx="1" cy="11198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35CB002F-97EB-48B5-AF00-73D10039079F}"/>
              </a:ext>
            </a:extLst>
          </p:cNvPr>
          <p:cNvCxnSpPr>
            <a:cxnSpLocks/>
            <a:stCxn id="37" idx="2"/>
            <a:endCxn id="18" idx="3"/>
          </p:cNvCxnSpPr>
          <p:nvPr/>
        </p:nvCxnSpPr>
        <p:spPr>
          <a:xfrm rot="5400000" flipH="1">
            <a:off x="5978270" y="526001"/>
            <a:ext cx="153417" cy="7501209"/>
          </a:xfrm>
          <a:prstGeom prst="bentConnector4">
            <a:avLst>
              <a:gd name="adj1" fmla="val -769864"/>
              <a:gd name="adj2" fmla="val 92040"/>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47D71D3F-0F15-43E3-A633-1D22A686F6B4}"/>
              </a:ext>
            </a:extLst>
          </p:cNvPr>
          <p:cNvCxnSpPr>
            <a:cxnSpLocks/>
            <a:stCxn id="37" idx="2"/>
            <a:endCxn id="19" idx="3"/>
          </p:cNvCxnSpPr>
          <p:nvPr/>
        </p:nvCxnSpPr>
        <p:spPr>
          <a:xfrm rot="5400000" flipH="1">
            <a:off x="7142867" y="1690598"/>
            <a:ext cx="158845" cy="5166587"/>
          </a:xfrm>
          <a:prstGeom prst="bentConnector4">
            <a:avLst>
              <a:gd name="adj1" fmla="val -743556"/>
              <a:gd name="adj2" fmla="val 90204"/>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D11AA7C2-1839-41EB-8B04-317F8982A518}"/>
              </a:ext>
            </a:extLst>
          </p:cNvPr>
          <p:cNvCxnSpPr>
            <a:cxnSpLocks/>
            <a:stCxn id="37" idx="2"/>
            <a:endCxn id="20" idx="3"/>
          </p:cNvCxnSpPr>
          <p:nvPr/>
        </p:nvCxnSpPr>
        <p:spPr>
          <a:xfrm rot="5400000" flipH="1">
            <a:off x="8255367" y="2803098"/>
            <a:ext cx="158195" cy="2942237"/>
          </a:xfrm>
          <a:prstGeom prst="bentConnector4">
            <a:avLst>
              <a:gd name="adj1" fmla="val -746610"/>
              <a:gd name="adj2" fmla="val 58766"/>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2" name="Connector: Curved 41">
            <a:extLst>
              <a:ext uri="{FF2B5EF4-FFF2-40B4-BE49-F238E27FC236}">
                <a16:creationId xmlns:a16="http://schemas.microsoft.com/office/drawing/2014/main" id="{A8CFBB6E-9237-4B30-9266-9D4730A55FCF}"/>
              </a:ext>
            </a:extLst>
          </p:cNvPr>
          <p:cNvCxnSpPr>
            <a:stCxn id="35" idx="0"/>
            <a:endCxn id="36" idx="0"/>
          </p:cNvCxnSpPr>
          <p:nvPr/>
        </p:nvCxnSpPr>
        <p:spPr>
          <a:xfrm rot="16200000" flipH="1">
            <a:off x="6903993" y="-921093"/>
            <a:ext cx="65632" cy="5737550"/>
          </a:xfrm>
          <a:prstGeom prst="curvedConnector3">
            <a:avLst>
              <a:gd name="adj1" fmla="val -110296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2EFE329-BBC1-4CF8-8722-9041D93F33EF}"/>
              </a:ext>
            </a:extLst>
          </p:cNvPr>
          <p:cNvSpPr txBox="1"/>
          <p:nvPr/>
        </p:nvSpPr>
        <p:spPr>
          <a:xfrm>
            <a:off x="5713949" y="815799"/>
            <a:ext cx="2298793" cy="369332"/>
          </a:xfrm>
          <a:prstGeom prst="rect">
            <a:avLst/>
          </a:prstGeom>
          <a:noFill/>
        </p:spPr>
        <p:txBody>
          <a:bodyPr wrap="square">
            <a:spAutoFit/>
          </a:bodyPr>
          <a:lstStyle/>
          <a:p>
            <a:pPr algn="ctr"/>
            <a:r>
              <a:rPr lang="en-US" sz="1800" b="1">
                <a:cs typeface="Times New Roman" panose="02020603050405020304" pitchFamily="18" charset="0"/>
              </a:rPr>
              <a:t>Pseudo Label</a:t>
            </a:r>
          </a:p>
        </p:txBody>
      </p:sp>
      <p:sp>
        <p:nvSpPr>
          <p:cNvPr id="45" name="TextBox 44">
            <a:extLst>
              <a:ext uri="{FF2B5EF4-FFF2-40B4-BE49-F238E27FC236}">
                <a16:creationId xmlns:a16="http://schemas.microsoft.com/office/drawing/2014/main" id="{88435CFD-3DB5-49B0-A8C4-3C4832CE5EB8}"/>
              </a:ext>
            </a:extLst>
          </p:cNvPr>
          <p:cNvSpPr txBox="1"/>
          <p:nvPr/>
        </p:nvSpPr>
        <p:spPr>
          <a:xfrm>
            <a:off x="6716172" y="5507807"/>
            <a:ext cx="3011214" cy="646331"/>
          </a:xfrm>
          <a:prstGeom prst="rect">
            <a:avLst/>
          </a:prstGeom>
          <a:noFill/>
        </p:spPr>
        <p:txBody>
          <a:bodyPr wrap="square">
            <a:spAutoFit/>
          </a:bodyPr>
          <a:lstStyle/>
          <a:p>
            <a:pPr algn="ctr"/>
            <a:r>
              <a:rPr lang="en-US" sz="1800" b="1">
                <a:cs typeface="Times New Roman" panose="02020603050405020304" pitchFamily="18" charset="0"/>
              </a:rPr>
              <a:t>Update the teacher detector</a:t>
            </a:r>
          </a:p>
        </p:txBody>
      </p:sp>
      <p:sp>
        <p:nvSpPr>
          <p:cNvPr id="46" name="TextBox 45">
            <a:extLst>
              <a:ext uri="{FF2B5EF4-FFF2-40B4-BE49-F238E27FC236}">
                <a16:creationId xmlns:a16="http://schemas.microsoft.com/office/drawing/2014/main" id="{BFDF90C5-AB90-48AC-B88B-2BF3DE45CD59}"/>
              </a:ext>
            </a:extLst>
          </p:cNvPr>
          <p:cNvSpPr txBox="1"/>
          <p:nvPr/>
        </p:nvSpPr>
        <p:spPr>
          <a:xfrm>
            <a:off x="7011887" y="2405130"/>
            <a:ext cx="1272434" cy="369332"/>
          </a:xfrm>
          <a:prstGeom prst="rect">
            <a:avLst/>
          </a:prstGeom>
          <a:noFill/>
        </p:spPr>
        <p:txBody>
          <a:bodyPr wrap="square">
            <a:spAutoFit/>
          </a:bodyPr>
          <a:lstStyle/>
          <a:p>
            <a:pPr algn="ctr"/>
            <a:r>
              <a:rPr lang="en-US" sz="1800" b="1">
                <a:cs typeface="Times New Roman" panose="02020603050405020304" pitchFamily="18" charset="0"/>
              </a:rPr>
              <a:t>Teacher</a:t>
            </a:r>
          </a:p>
        </p:txBody>
      </p:sp>
      <p:sp>
        <p:nvSpPr>
          <p:cNvPr id="47" name="TextBox 46">
            <a:extLst>
              <a:ext uri="{FF2B5EF4-FFF2-40B4-BE49-F238E27FC236}">
                <a16:creationId xmlns:a16="http://schemas.microsoft.com/office/drawing/2014/main" id="{852852ED-CBE5-4687-8C25-2F4B9FF892DB}"/>
              </a:ext>
            </a:extLst>
          </p:cNvPr>
          <p:cNvSpPr txBox="1"/>
          <p:nvPr/>
        </p:nvSpPr>
        <p:spPr>
          <a:xfrm>
            <a:off x="10120186" y="5013090"/>
            <a:ext cx="1272434" cy="369332"/>
          </a:xfrm>
          <a:prstGeom prst="rect">
            <a:avLst/>
          </a:prstGeom>
          <a:noFill/>
        </p:spPr>
        <p:txBody>
          <a:bodyPr wrap="square">
            <a:spAutoFit/>
          </a:bodyPr>
          <a:lstStyle/>
          <a:p>
            <a:pPr algn="ctr"/>
            <a:r>
              <a:rPr lang="en-US" sz="1800" b="1">
                <a:cs typeface="Times New Roman" panose="02020603050405020304" pitchFamily="18" charset="0"/>
              </a:rPr>
              <a:t>Student</a:t>
            </a:r>
          </a:p>
        </p:txBody>
      </p:sp>
      <p:sp>
        <p:nvSpPr>
          <p:cNvPr id="49" name="Title 5">
            <a:extLst>
              <a:ext uri="{FF2B5EF4-FFF2-40B4-BE49-F238E27FC236}">
                <a16:creationId xmlns:a16="http://schemas.microsoft.com/office/drawing/2014/main" id="{7C90E7D2-2E3F-43D3-9E8E-CDF487E2517D}"/>
              </a:ext>
            </a:extLst>
          </p:cNvPr>
          <p:cNvSpPr>
            <a:spLocks noGrp="1"/>
          </p:cNvSpPr>
          <p:nvPr>
            <p:ph type="title"/>
          </p:nvPr>
        </p:nvSpPr>
        <p:spPr>
          <a:xfrm>
            <a:off x="913795" y="609600"/>
            <a:ext cx="10353762" cy="970450"/>
          </a:xfrm>
        </p:spPr>
        <p:txBody>
          <a:bodyPr/>
          <a:lstStyle/>
          <a:p>
            <a:r>
              <a:rPr lang="en-US" sz="3600">
                <a:latin typeface="+mn-lt"/>
              </a:rPr>
              <a:t>Method: Overview</a:t>
            </a:r>
            <a:endParaRPr lang="en-US">
              <a:latin typeface="+mn-lt"/>
            </a:endParaRPr>
          </a:p>
        </p:txBody>
      </p:sp>
      <p:grpSp>
        <p:nvGrpSpPr>
          <p:cNvPr id="44" name="sadfsadf">
            <a:extLst>
              <a:ext uri="{FF2B5EF4-FFF2-40B4-BE49-F238E27FC236}">
                <a16:creationId xmlns:a16="http://schemas.microsoft.com/office/drawing/2014/main" id="{692A4194-FFD8-48DF-9341-41B4DD5EE159}"/>
              </a:ext>
            </a:extLst>
          </p:cNvPr>
          <p:cNvGrpSpPr/>
          <p:nvPr/>
        </p:nvGrpSpPr>
        <p:grpSpPr>
          <a:xfrm>
            <a:off x="3311646" y="2948847"/>
            <a:ext cx="1643066" cy="901242"/>
            <a:chOff x="6519421" y="4154430"/>
            <a:chExt cx="1643066" cy="901242"/>
          </a:xfrm>
        </p:grpSpPr>
        <p:pic>
          <p:nvPicPr>
            <p:cNvPr id="50" name="Picture 49" descr="A close up of a map&#10;&#10;Description automatically generated">
              <a:extLst>
                <a:ext uri="{FF2B5EF4-FFF2-40B4-BE49-F238E27FC236}">
                  <a16:creationId xmlns:a16="http://schemas.microsoft.com/office/drawing/2014/main" id="{D48B791C-9722-42E8-A99D-63B5EC7228A1}"/>
                </a:ext>
              </a:extLst>
            </p:cNvPr>
            <p:cNvPicPr>
              <a:picLocks noChangeAspect="1"/>
            </p:cNvPicPr>
            <p:nvPr/>
          </p:nvPicPr>
          <p:blipFill rotWithShape="1">
            <a:blip r:embed="rId7">
              <a:extLst>
                <a:ext uri="{28A0092B-C50C-407E-A947-70E740481C1C}">
                  <a14:useLocalDpi xmlns:a14="http://schemas.microsoft.com/office/drawing/2010/main" val="0"/>
                </a:ext>
              </a:extLst>
            </a:blip>
            <a:srcRect l="3770" t="22400" b="22112"/>
            <a:stretch/>
          </p:blipFill>
          <p:spPr>
            <a:xfrm>
              <a:off x="6519421" y="4154430"/>
              <a:ext cx="1643066" cy="901242"/>
            </a:xfrm>
            <a:prstGeom prst="rect">
              <a:avLst/>
            </a:prstGeom>
          </p:spPr>
        </p:pic>
        <p:sp>
          <p:nvSpPr>
            <p:cNvPr id="51" name="Cube 50">
              <a:extLst>
                <a:ext uri="{FF2B5EF4-FFF2-40B4-BE49-F238E27FC236}">
                  <a16:creationId xmlns:a16="http://schemas.microsoft.com/office/drawing/2014/main" id="{E0717610-5CC8-44EC-B0EC-596647094250}"/>
                </a:ext>
              </a:extLst>
            </p:cNvPr>
            <p:cNvSpPr/>
            <p:nvPr/>
          </p:nvSpPr>
          <p:spPr>
            <a:xfrm rot="590781">
              <a:off x="7204140" y="4643697"/>
              <a:ext cx="189471" cy="80009"/>
            </a:xfrm>
            <a:prstGeom prst="cub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2" name="Arc 31">
            <a:extLst>
              <a:ext uri="{FF2B5EF4-FFF2-40B4-BE49-F238E27FC236}">
                <a16:creationId xmlns:a16="http://schemas.microsoft.com/office/drawing/2014/main" id="{EA3781A7-4983-4B2A-9A2B-33FEC0658C87}"/>
              </a:ext>
            </a:extLst>
          </p:cNvPr>
          <p:cNvSpPr/>
          <p:nvPr/>
        </p:nvSpPr>
        <p:spPr>
          <a:xfrm>
            <a:off x="2011060" y="2843872"/>
            <a:ext cx="2057961" cy="1548653"/>
          </a:xfrm>
          <a:prstGeom prst="arc">
            <a:avLst>
              <a:gd name="adj1" fmla="val 11296590"/>
              <a:gd name="adj2" fmla="val 1990078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83152EAE-B262-48A3-A6D8-04A1631FD650}"/>
              </a:ext>
            </a:extLst>
          </p:cNvPr>
          <p:cNvSpPr/>
          <p:nvPr/>
        </p:nvSpPr>
        <p:spPr>
          <a:xfrm>
            <a:off x="1656020" y="2622396"/>
            <a:ext cx="2298793"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47A7D91F-5C75-401A-A440-FBEAE203C087}"/>
              </a:ext>
            </a:extLst>
          </p:cNvPr>
          <p:cNvSpPr/>
          <p:nvPr/>
        </p:nvSpPr>
        <p:spPr>
          <a:xfrm>
            <a:off x="3920393" y="2632978"/>
            <a:ext cx="2739757" cy="1548653"/>
          </a:xfrm>
          <a:prstGeom prst="arc">
            <a:avLst>
              <a:gd name="adj1" fmla="val 11296590"/>
              <a:gd name="adj2" fmla="val 9123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1E666CE4-F824-43AE-9D42-4A1EF519D5EF}"/>
              </a:ext>
            </a:extLst>
          </p:cNvPr>
          <p:cNvSpPr/>
          <p:nvPr/>
        </p:nvSpPr>
        <p:spPr>
          <a:xfrm>
            <a:off x="3717198" y="2583004"/>
            <a:ext cx="2224768" cy="1673781"/>
          </a:xfrm>
          <a:prstGeom prst="arc">
            <a:avLst>
              <a:gd name="adj1" fmla="val 11619514"/>
              <a:gd name="adj2" fmla="val 2122653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997013ED-7141-43AA-8C80-8530D1320E40}"/>
              </a:ext>
            </a:extLst>
          </p:cNvPr>
          <p:cNvSpPr/>
          <p:nvPr/>
        </p:nvSpPr>
        <p:spPr>
          <a:xfrm>
            <a:off x="3721966" y="2486656"/>
            <a:ext cx="2625552"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97D0732-0F92-47CE-ADF5-98E5196D9846}"/>
                  </a:ext>
                </a:extLst>
              </p:cNvPr>
              <p:cNvSpPr txBox="1"/>
              <p:nvPr/>
            </p:nvSpPr>
            <p:spPr>
              <a:xfrm>
                <a:off x="1569354" y="5632249"/>
                <a:ext cx="551689"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oMath>
                  </m:oMathPara>
                </a14:m>
                <a:endParaRPr lang="en-US"/>
              </a:p>
            </p:txBody>
          </p:sp>
        </mc:Choice>
        <mc:Fallback xmlns="">
          <p:sp>
            <p:nvSpPr>
              <p:cNvPr id="52" name="TextBox 51">
                <a:extLst>
                  <a:ext uri="{FF2B5EF4-FFF2-40B4-BE49-F238E27FC236}">
                    <a16:creationId xmlns:a16="http://schemas.microsoft.com/office/drawing/2014/main" id="{E97D0732-0F92-47CE-ADF5-98E5196D9846}"/>
                  </a:ext>
                </a:extLst>
              </p:cNvPr>
              <p:cNvSpPr txBox="1">
                <a:spLocks noRot="1" noChangeAspect="1" noMove="1" noResize="1" noEditPoints="1" noAdjustHandles="1" noChangeArrowheads="1" noChangeShapeType="1" noTextEdit="1"/>
              </p:cNvSpPr>
              <p:nvPr/>
            </p:nvSpPr>
            <p:spPr>
              <a:xfrm>
                <a:off x="1569354" y="5632249"/>
                <a:ext cx="551689" cy="271613"/>
              </a:xfrm>
              <a:prstGeom prst="rect">
                <a:avLst/>
              </a:prstGeom>
              <a:blipFill>
                <a:blip r:embed="rId8"/>
                <a:stretch>
                  <a:fillRect l="-6593" r="-7692"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5E46717-3F87-435C-B35B-7837DB5E31DE}"/>
                  </a:ext>
                </a:extLst>
              </p:cNvPr>
              <p:cNvSpPr txBox="1"/>
              <p:nvPr/>
            </p:nvSpPr>
            <p:spPr>
              <a:xfrm>
                <a:off x="4038922" y="5632249"/>
                <a:ext cx="157800"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a:p>
            </p:txBody>
          </p:sp>
        </mc:Choice>
        <mc:Fallback xmlns="">
          <p:sp>
            <p:nvSpPr>
              <p:cNvPr id="53" name="TextBox 52">
                <a:extLst>
                  <a:ext uri="{FF2B5EF4-FFF2-40B4-BE49-F238E27FC236}">
                    <a16:creationId xmlns:a16="http://schemas.microsoft.com/office/drawing/2014/main" id="{25E46717-3F87-435C-B35B-7837DB5E31DE}"/>
                  </a:ext>
                </a:extLst>
              </p:cNvPr>
              <p:cNvSpPr txBox="1">
                <a:spLocks noRot="1" noChangeAspect="1" noMove="1" noResize="1" noEditPoints="1" noAdjustHandles="1" noChangeArrowheads="1" noChangeShapeType="1" noTextEdit="1"/>
              </p:cNvSpPr>
              <p:nvPr/>
            </p:nvSpPr>
            <p:spPr>
              <a:xfrm>
                <a:off x="4038922" y="5632249"/>
                <a:ext cx="157800" cy="271613"/>
              </a:xfrm>
              <a:prstGeom prst="rect">
                <a:avLst/>
              </a:prstGeom>
              <a:blipFill>
                <a:blip r:embed="rId9"/>
                <a:stretch>
                  <a:fillRect l="-28000" r="-24000"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4B4C028-C3F6-4253-B2E1-DC23E0D71FB4}"/>
                  </a:ext>
                </a:extLst>
              </p:cNvPr>
              <p:cNvSpPr txBox="1"/>
              <p:nvPr/>
            </p:nvSpPr>
            <p:spPr>
              <a:xfrm>
                <a:off x="5882037" y="5629556"/>
                <a:ext cx="623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1</m:t>
                      </m:r>
                    </m:oMath>
                  </m:oMathPara>
                </a14:m>
                <a:endParaRPr lang="en-US"/>
              </a:p>
            </p:txBody>
          </p:sp>
        </mc:Choice>
        <mc:Fallback xmlns="">
          <p:sp>
            <p:nvSpPr>
              <p:cNvPr id="54" name="TextBox 53">
                <a:extLst>
                  <a:ext uri="{FF2B5EF4-FFF2-40B4-BE49-F238E27FC236}">
                    <a16:creationId xmlns:a16="http://schemas.microsoft.com/office/drawing/2014/main" id="{74B4C028-C3F6-4253-B2E1-DC23E0D71FB4}"/>
                  </a:ext>
                </a:extLst>
              </p:cNvPr>
              <p:cNvSpPr txBox="1">
                <a:spLocks noRot="1" noChangeAspect="1" noMove="1" noResize="1" noEditPoints="1" noAdjustHandles="1" noChangeArrowheads="1" noChangeShapeType="1" noTextEdit="1"/>
              </p:cNvSpPr>
              <p:nvPr/>
            </p:nvSpPr>
            <p:spPr>
              <a:xfrm>
                <a:off x="5882037" y="5629556"/>
                <a:ext cx="623427" cy="276999"/>
              </a:xfrm>
              <a:prstGeom prst="rect">
                <a:avLst/>
              </a:prstGeom>
              <a:blipFill>
                <a:blip r:embed="rId10"/>
                <a:stretch>
                  <a:fillRect l="-980" r="-980" b="-6522"/>
                </a:stretch>
              </a:blipFill>
            </p:spPr>
            <p:txBody>
              <a:bodyPr/>
              <a:lstStyle/>
              <a:p>
                <a:r>
                  <a:rPr lang="en-US">
                    <a:noFill/>
                  </a:rPr>
                  <a:t> </a:t>
                </a:r>
              </a:p>
            </p:txBody>
          </p:sp>
        </mc:Fallback>
      </mc:AlternateContent>
      <p:grpSp>
        <p:nvGrpSpPr>
          <p:cNvPr id="55" name="!!t">
            <a:extLst>
              <a:ext uri="{FF2B5EF4-FFF2-40B4-BE49-F238E27FC236}">
                <a16:creationId xmlns:a16="http://schemas.microsoft.com/office/drawing/2014/main" id="{C83C72BE-3517-4669-96B8-C2072FF277BC}"/>
              </a:ext>
            </a:extLst>
          </p:cNvPr>
          <p:cNvGrpSpPr/>
          <p:nvPr/>
        </p:nvGrpSpPr>
        <p:grpSpPr>
          <a:xfrm>
            <a:off x="3311646" y="4519150"/>
            <a:ext cx="1643066" cy="901242"/>
            <a:chOff x="6519421" y="4154430"/>
            <a:chExt cx="1643066" cy="901242"/>
          </a:xfrm>
        </p:grpSpPr>
        <p:pic>
          <p:nvPicPr>
            <p:cNvPr id="56" name="Picture 55" descr="A close up of a map&#10;&#10;Description automatically generated">
              <a:extLst>
                <a:ext uri="{FF2B5EF4-FFF2-40B4-BE49-F238E27FC236}">
                  <a16:creationId xmlns:a16="http://schemas.microsoft.com/office/drawing/2014/main" id="{693E89AB-5182-49F4-804D-9AB4A7343C72}"/>
                </a:ext>
              </a:extLst>
            </p:cNvPr>
            <p:cNvPicPr>
              <a:picLocks noChangeAspect="1"/>
            </p:cNvPicPr>
            <p:nvPr/>
          </p:nvPicPr>
          <p:blipFill rotWithShape="1">
            <a:blip r:embed="rId7">
              <a:extLst>
                <a:ext uri="{28A0092B-C50C-407E-A947-70E740481C1C}">
                  <a14:useLocalDpi xmlns:a14="http://schemas.microsoft.com/office/drawing/2010/main" val="0"/>
                </a:ext>
              </a:extLst>
            </a:blip>
            <a:srcRect l="3770" t="22400" b="22112"/>
            <a:stretch/>
          </p:blipFill>
          <p:spPr>
            <a:xfrm>
              <a:off x="6519421" y="4154430"/>
              <a:ext cx="1643066" cy="901242"/>
            </a:xfrm>
            <a:prstGeom prst="rect">
              <a:avLst/>
            </a:prstGeom>
          </p:spPr>
        </p:pic>
        <p:sp>
          <p:nvSpPr>
            <p:cNvPr id="57" name="Cube 56">
              <a:extLst>
                <a:ext uri="{FF2B5EF4-FFF2-40B4-BE49-F238E27FC236}">
                  <a16:creationId xmlns:a16="http://schemas.microsoft.com/office/drawing/2014/main" id="{3B26AAF6-B92B-4E5B-B36D-5BC057E9D99C}"/>
                </a:ext>
              </a:extLst>
            </p:cNvPr>
            <p:cNvSpPr/>
            <p:nvPr/>
          </p:nvSpPr>
          <p:spPr>
            <a:xfrm rot="590781">
              <a:off x="7204140" y="4643697"/>
              <a:ext cx="189471" cy="80009"/>
            </a:xfrm>
            <a:prstGeom prst="cub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cxnSp>
        <p:nvCxnSpPr>
          <p:cNvPr id="16" name="Straight Arrow Connector 15">
            <a:extLst>
              <a:ext uri="{FF2B5EF4-FFF2-40B4-BE49-F238E27FC236}">
                <a16:creationId xmlns:a16="http://schemas.microsoft.com/office/drawing/2014/main" id="{C8160AAF-6CD0-44EB-80E5-E06342D4A1A6}"/>
              </a:ext>
            </a:extLst>
          </p:cNvPr>
          <p:cNvCxnSpPr>
            <a:cxnSpLocks/>
            <a:endCxn id="19" idx="2"/>
          </p:cNvCxnSpPr>
          <p:nvPr/>
        </p:nvCxnSpPr>
        <p:spPr>
          <a:xfrm flipV="1">
            <a:off x="4123170" y="4363745"/>
            <a:ext cx="0" cy="175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28161CE5-897E-4808-AEAF-C496DC8DBC7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16806898"/>
      </p:ext>
    </p:extLst>
  </p:cSld>
  <p:clrMapOvr>
    <a:masterClrMapping/>
  </p:clrMapOvr>
  <mc:AlternateContent xmlns:mc="http://schemas.openxmlformats.org/markup-compatibility/2006" xmlns:p14="http://schemas.microsoft.com/office/powerpoint/2010/main">
    <mc:Choice Requires="p14">
      <p:transition spd="med" p14:dur="700" advTm="11457">
        <p:fade/>
      </p:transition>
    </mc:Choice>
    <mc:Fallback xmlns="">
      <p:transition spd="med" advTm="114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4|1.2|2"/>
</p:tagLst>
</file>

<file path=ppt/tags/tag2.xml><?xml version="1.0" encoding="utf-8"?>
<p:tagLst xmlns:a="http://schemas.openxmlformats.org/drawingml/2006/main" xmlns:r="http://schemas.openxmlformats.org/officeDocument/2006/relationships" xmlns:p="http://schemas.openxmlformats.org/presentationml/2006/main">
  <p:tag name="TIMING" val="|11.2|1.5|1.1|5.7"/>
</p:tagLst>
</file>

<file path=ppt/tags/tag3.xml><?xml version="1.0" encoding="utf-8"?>
<p:tagLst xmlns:a="http://schemas.openxmlformats.org/drawingml/2006/main" xmlns:r="http://schemas.openxmlformats.org/officeDocument/2006/relationships" xmlns:p="http://schemas.openxmlformats.org/presentationml/2006/main">
  <p:tag name="TIMING" val="|0.3|0.9|5.3"/>
</p:tagLst>
</file>

<file path=ppt/tags/tag4.xml><?xml version="1.0" encoding="utf-8"?>
<p:tagLst xmlns:a="http://schemas.openxmlformats.org/drawingml/2006/main" xmlns:r="http://schemas.openxmlformats.org/officeDocument/2006/relationships" xmlns:p="http://schemas.openxmlformats.org/presentationml/2006/main">
  <p:tag name="TIMING" val="|0.8|5|8.1|6.5"/>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2" id="{5E50F2B1-62C1-F44C-AD41-DE99345C6A7B}" vid="{CA546067-294F-2245-9F95-F9F8A70C13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4" ma:contentTypeDescription="Create a new document." ma:contentTypeScope="" ma:versionID="e6a0ab1c66ba849729ef872f4ca7f797">
  <xsd:schema xmlns:xsd="http://www.w3.org/2001/XMLSchema" xmlns:xs="http://www.w3.org/2001/XMLSchema" xmlns:p="http://schemas.microsoft.com/office/2006/metadata/properties" xmlns:ns2="4724af67-6ca7-4004-8ba4-af13d9fc8dce" xmlns:ns3="7741d717-973a-4876-bbd8-8b1348132c55" targetNamespace="http://schemas.microsoft.com/office/2006/metadata/properties" ma:root="true" ma:fieldsID="a37093aaae4d0666abf1e656a4164c58" ns2:_="" ns3:_="">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8C6197-69F6-46EC-9147-C0F969F7BD2C}">
  <ds:schemaRefs>
    <ds:schemaRef ds:uri="http://purl.org/dc/terms/"/>
    <ds:schemaRef ds:uri="7741d717-973a-4876-bbd8-8b1348132c55"/>
    <ds:schemaRef ds:uri="http://purl.org/dc/elements/1.1/"/>
    <ds:schemaRef ds:uri="http://schemas.microsoft.com/office/2006/metadata/properties"/>
    <ds:schemaRef ds:uri="http://purl.org/dc/dcmitype/"/>
    <ds:schemaRef ds:uri="4724af67-6ca7-4004-8ba4-af13d9fc8dce"/>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0BA6D4C-91F0-4160-B211-4A7E8A8FBC30}">
  <ds:schemaRefs>
    <ds:schemaRef ds:uri="4724af67-6ca7-4004-8ba4-af13d9fc8dce"/>
    <ds:schemaRef ds:uri="7741d717-973a-4876-bbd8-8b1348132c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D505CEC-A02A-40A9-925B-45E60DE5E51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White Template</Template>
  <TotalTime>40</TotalTime>
  <Words>820</Words>
  <Application>Microsoft Office PowerPoint</Application>
  <PresentationFormat>Widescreen</PresentationFormat>
  <Paragraphs>150</Paragraphs>
  <Slides>15</Slides>
  <Notes>15</Notes>
  <HiddenSlides>0</HiddenSlides>
  <MMClips>15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Cambria Math</vt:lpstr>
      <vt:lpstr>Consolas</vt:lpstr>
      <vt:lpstr>Segoe UI</vt:lpstr>
      <vt:lpstr>Segoe UI Semibold</vt:lpstr>
      <vt:lpstr>Times New Roman</vt:lpstr>
      <vt:lpstr>Wingdings</vt:lpstr>
      <vt:lpstr>White Template</vt:lpstr>
      <vt:lpstr>Semi-supervised 3D Object Detection via Temporal Graph Neural Networks</vt:lpstr>
      <vt:lpstr>3D Object Detection</vt:lpstr>
      <vt:lpstr>3D Object Detection</vt:lpstr>
      <vt:lpstr>3D Object Detection</vt:lpstr>
      <vt:lpstr>Method: Overview</vt:lpstr>
      <vt:lpstr>Method: Overview</vt:lpstr>
      <vt:lpstr>Method: Overview</vt:lpstr>
      <vt:lpstr>Method: Overview</vt:lpstr>
      <vt:lpstr>Method: Overview</vt:lpstr>
      <vt:lpstr>Experiment Setups</vt:lpstr>
      <vt:lpstr>Results: Baselines</vt:lpstr>
      <vt:lpstr>Results: Qualitative</vt:lpstr>
      <vt:lpstr>Results: Qualitative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Xin Wang</dc:creator>
  <cp:keywords/>
  <dc:description/>
  <cp:lastModifiedBy>Jianren Wang</cp:lastModifiedBy>
  <cp:revision>5</cp:revision>
  <dcterms:created xsi:type="dcterms:W3CDTF">2021-09-26T01:03:26Z</dcterms:created>
  <dcterms:modified xsi:type="dcterms:W3CDTF">2022-02-14T19:54:46Z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ies>
</file>